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94"/>
  </p:notesMasterIdLst>
  <p:handoutMasterIdLst>
    <p:handoutMasterId r:id="rId95"/>
  </p:handoutMasterIdLst>
  <p:sldIdLst>
    <p:sldId id="281" r:id="rId5"/>
    <p:sldId id="355" r:id="rId6"/>
    <p:sldId id="356" r:id="rId7"/>
    <p:sldId id="357" r:id="rId8"/>
    <p:sldId id="358" r:id="rId9"/>
    <p:sldId id="361" r:id="rId10"/>
    <p:sldId id="360" r:id="rId11"/>
    <p:sldId id="359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4" r:id="rId35"/>
    <p:sldId id="385" r:id="rId36"/>
    <p:sldId id="386" r:id="rId37"/>
    <p:sldId id="387" r:id="rId38"/>
    <p:sldId id="388" r:id="rId39"/>
    <p:sldId id="389" r:id="rId40"/>
    <p:sldId id="390" r:id="rId41"/>
    <p:sldId id="391" r:id="rId42"/>
    <p:sldId id="392" r:id="rId43"/>
    <p:sldId id="393" r:id="rId44"/>
    <p:sldId id="394" r:id="rId45"/>
    <p:sldId id="395" r:id="rId46"/>
    <p:sldId id="396" r:id="rId47"/>
    <p:sldId id="397" r:id="rId48"/>
    <p:sldId id="398" r:id="rId49"/>
    <p:sldId id="399" r:id="rId50"/>
    <p:sldId id="400" r:id="rId51"/>
    <p:sldId id="401" r:id="rId52"/>
    <p:sldId id="402" r:id="rId53"/>
    <p:sldId id="403" r:id="rId54"/>
    <p:sldId id="404" r:id="rId55"/>
    <p:sldId id="405" r:id="rId56"/>
    <p:sldId id="406" r:id="rId57"/>
    <p:sldId id="407" r:id="rId58"/>
    <p:sldId id="408" r:id="rId59"/>
    <p:sldId id="409" r:id="rId60"/>
    <p:sldId id="410" r:id="rId61"/>
    <p:sldId id="411" r:id="rId62"/>
    <p:sldId id="412" r:id="rId63"/>
    <p:sldId id="413" r:id="rId64"/>
    <p:sldId id="414" r:id="rId65"/>
    <p:sldId id="415" r:id="rId66"/>
    <p:sldId id="416" r:id="rId67"/>
    <p:sldId id="417" r:id="rId68"/>
    <p:sldId id="418" r:id="rId69"/>
    <p:sldId id="419" r:id="rId70"/>
    <p:sldId id="420" r:id="rId71"/>
    <p:sldId id="421" r:id="rId72"/>
    <p:sldId id="422" r:id="rId73"/>
    <p:sldId id="423" r:id="rId74"/>
    <p:sldId id="424" r:id="rId75"/>
    <p:sldId id="425" r:id="rId76"/>
    <p:sldId id="426" r:id="rId77"/>
    <p:sldId id="427" r:id="rId78"/>
    <p:sldId id="428" r:id="rId79"/>
    <p:sldId id="429" r:id="rId80"/>
    <p:sldId id="430" r:id="rId81"/>
    <p:sldId id="431" r:id="rId82"/>
    <p:sldId id="432" r:id="rId83"/>
    <p:sldId id="433" r:id="rId84"/>
    <p:sldId id="434" r:id="rId85"/>
    <p:sldId id="435" r:id="rId86"/>
    <p:sldId id="436" r:id="rId87"/>
    <p:sldId id="437" r:id="rId88"/>
    <p:sldId id="438" r:id="rId89"/>
    <p:sldId id="439" r:id="rId90"/>
    <p:sldId id="440" r:id="rId91"/>
    <p:sldId id="441" r:id="rId92"/>
    <p:sldId id="442" r:id="rId93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60" userDrawn="1">
          <p15:clr>
            <a:srgbClr val="A4A3A4"/>
          </p15:clr>
        </p15:guide>
        <p15:guide id="2" pos="7392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9BCF76-C497-4ADA-81DB-89403014F07A}" v="206" dt="2024-01-03T10:24:26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6709" autoAdjust="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>
        <p:guide pos="360"/>
        <p:guide pos="7392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"/>
    </p:cViewPr>
  </p:sorterViewPr>
  <p:notesViewPr>
    <p:cSldViewPr snapToGrid="0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microsoft.com/office/2018/10/relationships/authors" Target="authors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handoutMaster" Target="handoutMasters/handoutMaster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10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theme" Target="theme/theme1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Mohn" userId="fb564176b896ae90" providerId="LiveId" clId="{ED9BCF76-C497-4ADA-81DB-89403014F07A}"/>
    <pc:docChg chg="addSld modSld">
      <pc:chgData name="Henrik Mohn" userId="fb564176b896ae90" providerId="LiveId" clId="{ED9BCF76-C497-4ADA-81DB-89403014F07A}" dt="2024-01-03T10:24:26.146" v="215"/>
      <pc:docMkLst>
        <pc:docMk/>
      </pc:docMkLst>
      <pc:sldChg chg="modSp add mod modAnim">
        <pc:chgData name="Henrik Mohn" userId="fb564176b896ae90" providerId="LiveId" clId="{ED9BCF76-C497-4ADA-81DB-89403014F07A}" dt="2024-01-03T10:24:26.146" v="215"/>
        <pc:sldMkLst>
          <pc:docMk/>
          <pc:sldMk cId="335399487" sldId="362"/>
        </pc:sldMkLst>
        <pc:spChg chg="mod">
          <ac:chgData name="Henrik Mohn" userId="fb564176b896ae90" providerId="LiveId" clId="{ED9BCF76-C497-4ADA-81DB-89403014F07A}" dt="2024-01-03T10:23:26.594" v="9" actId="20577"/>
          <ac:spMkLst>
            <pc:docMk/>
            <pc:sldMk cId="335399487" sldId="362"/>
            <ac:spMk id="2" creationId="{D5F4A85B-2AC6-4E29-B074-AB92F8FA9BB1}"/>
          </ac:spMkLst>
        </pc:spChg>
        <pc:spChg chg="mod">
          <ac:chgData name="Henrik Mohn" userId="fb564176b896ae90" providerId="LiveId" clId="{ED9BCF76-C497-4ADA-81DB-89403014F07A}" dt="2024-01-03T10:24:22.225" v="214" actId="403"/>
          <ac:spMkLst>
            <pc:docMk/>
            <pc:sldMk cId="335399487" sldId="362"/>
            <ac:spMk id="3" creationId="{E32AB0EB-0819-41F4-99E9-C02FA0DAF66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EB018AA-DEA7-448F-AE2F-C3D13A0F02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B87A71-96EB-4108-95A3-855A4C3601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FA8D41-3C83-4EC2-816E-757717163931}" type="datetime1">
              <a:rPr lang="de-DE" smtClean="0"/>
              <a:t>31.10.2024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445591A-E83D-4F8A-B064-12B29D3154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7AF2308-535F-471C-9423-3467454C92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661E857-36B8-43F1-9D87-FE508167BC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02314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CA429-061D-458E-80F8-82CB2938FBAD}" type="datetime1">
              <a:rPr lang="de-DE" smtClean="0"/>
              <a:pPr/>
              <a:t>31.10.2024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CFAAAB6-A2C6-4A85-A3A1-98EFBA61C967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767529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787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2311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8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5635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92782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008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7872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81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0082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7872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81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031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074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20322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43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03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07489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48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49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7872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50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68228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031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55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57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59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0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23112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5547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76650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442958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64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66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04200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69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0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55474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76650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442958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74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76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04200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79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0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81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55474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76650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83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0200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b="0" i="0">
              <a:effectLst/>
              <a:latin typeface="Segoe UI" panose="020B0502040204020203" pitchFamily="34" charset="0"/>
            </a:endParaRPr>
          </a:p>
          <a:p>
            <a:pPr rtl="0"/>
            <a:r>
              <a:rPr lang="de-DE"/>
              <a:t>ID=d924773e-9a16-4d6d-9803-8cb819e99682
Rezept=text_billboard
Typ=TextOnly
Variante=0
FamilyID=AccentBoxWalbaum_Zero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EAA36B1-75F6-458C-B388-8BC01E9857C8}" type="slidenum">
              <a:rPr lang="de-DE" smtClean="0"/>
              <a:t>85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81414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78722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36201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812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89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111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FAAAB6-A2C6-4A85-A3A1-98EFBA61C96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008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hteck 6">
            <a:extLst>
              <a:ext uri="{FF2B5EF4-FFF2-40B4-BE49-F238E27FC236}">
                <a16:creationId xmlns:a16="http://schemas.microsoft.com/office/drawing/2014/main" id="{BC5C50C9-5CB7-4938-BEDF-DD2FC7529FA9}"/>
              </a:ext>
            </a:extLst>
          </p:cNvPr>
          <p:cNvSpPr/>
          <p:nvPr userDrawn="1"/>
        </p:nvSpPr>
        <p:spPr>
          <a:xfrm>
            <a:off x="1528762" y="1473243"/>
            <a:ext cx="9144000" cy="300744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01368" y="1664208"/>
            <a:ext cx="8586216" cy="2176272"/>
          </a:xfrm>
        </p:spPr>
        <p:txBody>
          <a:bodyPr rtlCol="0" anchor="ctr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7168" y="4142232"/>
            <a:ext cx="7223760" cy="685800"/>
          </a:xfrm>
          <a:solidFill>
            <a:schemeClr val="accent1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964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hteck 3">
            <a:extLst>
              <a:ext uri="{FF2B5EF4-FFF2-40B4-BE49-F238E27FC236}">
                <a16:creationId xmlns:a16="http://schemas.microsoft.com/office/drawing/2014/main" id="{2CD68929-9BD1-4A1E-9C1E-5B980D986EC1}"/>
              </a:ext>
            </a:extLst>
          </p:cNvPr>
          <p:cNvSpPr/>
          <p:nvPr userDrawn="1"/>
        </p:nvSpPr>
        <p:spPr>
          <a:xfrm>
            <a:off x="409575" y="633619"/>
            <a:ext cx="492741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978408"/>
            <a:ext cx="4059936" cy="1106424"/>
          </a:xfrm>
        </p:spPr>
        <p:txBody>
          <a:bodyPr rtlCol="0" anchor="ctr">
            <a:normAutofit/>
          </a:bodyPr>
          <a:lstStyle>
            <a:lvl1pPr>
              <a:defRPr sz="2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41248" y="2359152"/>
            <a:ext cx="4059936" cy="3429000"/>
          </a:xfrm>
        </p:spPr>
        <p:txBody>
          <a:bodyPr rtlCol="0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61120" y="566928"/>
            <a:ext cx="2871216" cy="234086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43016" y="566928"/>
            <a:ext cx="2871216" cy="234086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3ED68CE-A00C-4DD9-8065-B0E3D033BC20}"/>
              </a:ext>
            </a:extLst>
          </p:cNvPr>
          <p:cNvSpPr/>
          <p:nvPr userDrawn="1"/>
        </p:nvSpPr>
        <p:spPr>
          <a:xfrm>
            <a:off x="345567" y="117043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EDCB6-603C-4A22-80E6-232A6202452A}"/>
              </a:ext>
            </a:extLst>
          </p:cNvPr>
          <p:cNvSpPr/>
          <p:nvPr userDrawn="1"/>
        </p:nvSpPr>
        <p:spPr>
          <a:xfrm>
            <a:off x="877459" y="2121408"/>
            <a:ext cx="395865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Bildplatzhalter 14">
            <a:extLst>
              <a:ext uri="{FF2B5EF4-FFF2-40B4-BE49-F238E27FC236}">
                <a16:creationId xmlns:a16="http://schemas.microsoft.com/office/drawing/2014/main" id="{FBB9124E-D1EB-4540-B1E1-DF3CD388BB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843016" y="3108960"/>
            <a:ext cx="5989320" cy="3054096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8" name="Datumsplatzhalter 17">
            <a:extLst>
              <a:ext uri="{FF2B5EF4-FFF2-40B4-BE49-F238E27FC236}">
                <a16:creationId xmlns:a16="http://schemas.microsoft.com/office/drawing/2014/main" id="{88171D0F-B23C-4DA9-9F5D-C5F480A4C5BE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69186A5E-A88B-4AD5-8730-E1679229BB9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FDD4F609-6DE6-4637-A216-DB19D982FF1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52797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4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hteck 3">
            <a:extLst>
              <a:ext uri="{FF2B5EF4-FFF2-40B4-BE49-F238E27FC236}">
                <a16:creationId xmlns:a16="http://schemas.microsoft.com/office/drawing/2014/main" id="{2CD68929-9BD1-4A1E-9C1E-5B980D986EC1}"/>
              </a:ext>
            </a:extLst>
          </p:cNvPr>
          <p:cNvSpPr/>
          <p:nvPr userDrawn="1"/>
        </p:nvSpPr>
        <p:spPr>
          <a:xfrm>
            <a:off x="7324344" y="630936"/>
            <a:ext cx="4517136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2400" y="978408"/>
            <a:ext cx="3721608" cy="1106424"/>
          </a:xfrm>
        </p:spPr>
        <p:txBody>
          <a:bodyPr rtlCol="0" anchor="ctr">
            <a:normAutofit/>
          </a:bodyPr>
          <a:lstStyle>
            <a:lvl1pPr>
              <a:defRPr sz="2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67328" y="630936"/>
            <a:ext cx="3246120" cy="2688336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11480" y="630936"/>
            <a:ext cx="3246120" cy="2688336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3ED68CE-A00C-4DD9-8065-B0E3D033BC20}"/>
              </a:ext>
            </a:extLst>
          </p:cNvPr>
          <p:cNvSpPr/>
          <p:nvPr userDrawn="1"/>
        </p:nvSpPr>
        <p:spPr>
          <a:xfrm>
            <a:off x="7260336" y="1179576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Bildplatzhalter 14">
            <a:extLst>
              <a:ext uri="{FF2B5EF4-FFF2-40B4-BE49-F238E27FC236}">
                <a16:creationId xmlns:a16="http://schemas.microsoft.com/office/drawing/2014/main" id="{FBB9124E-D1EB-4540-B1E1-DF3CD388BB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1480" y="3438144"/>
            <a:ext cx="3246120" cy="2688336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8" name="Datumsplatzhalter 17">
            <a:extLst>
              <a:ext uri="{FF2B5EF4-FFF2-40B4-BE49-F238E27FC236}">
                <a16:creationId xmlns:a16="http://schemas.microsoft.com/office/drawing/2014/main" id="{88171D0F-B23C-4DA9-9F5D-C5F480A4C5BE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69186A5E-A88B-4AD5-8730-E1679229BB9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FDD4F609-6DE6-4637-A216-DB19D982FF1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25280B1-DD77-4ADB-A6FC-71309BCB66E1}"/>
              </a:ext>
            </a:extLst>
          </p:cNvPr>
          <p:cNvSpPr/>
          <p:nvPr userDrawn="1"/>
        </p:nvSpPr>
        <p:spPr>
          <a:xfrm>
            <a:off x="7792216" y="2185416"/>
            <a:ext cx="3683187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Bildplatzhalter 14">
            <a:extLst>
              <a:ext uri="{FF2B5EF4-FFF2-40B4-BE49-F238E27FC236}">
                <a16:creationId xmlns:a16="http://schemas.microsoft.com/office/drawing/2014/main" id="{6B8374DB-2C54-426F-9768-7B838BE1F98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767328" y="3438144"/>
            <a:ext cx="3246120" cy="2688336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0D33A8D-B0BB-4920-AAC4-6EE9952AA55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772400" y="3099816"/>
            <a:ext cx="3721100" cy="4476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FC2F80E1-DA5D-4EBA-BDBC-FFD24776ED0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772400" y="4215384"/>
            <a:ext cx="3721100" cy="4476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22" name="Textplatzhalter 7">
            <a:extLst>
              <a:ext uri="{FF2B5EF4-FFF2-40B4-BE49-F238E27FC236}">
                <a16:creationId xmlns:a16="http://schemas.microsoft.com/office/drawing/2014/main" id="{536A3E74-5D94-4FE5-A5F8-7DA032AD48A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772400" y="5321808"/>
            <a:ext cx="3721100" cy="4476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23" name="Bildplatzhalter 14">
            <a:extLst>
              <a:ext uri="{FF2B5EF4-FFF2-40B4-BE49-F238E27FC236}">
                <a16:creationId xmlns:a16="http://schemas.microsoft.com/office/drawing/2014/main" id="{A36D2011-9E99-44AA-8612-4EEBAAA5D03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772400" y="2532888"/>
            <a:ext cx="457200" cy="457200"/>
          </a:xfrm>
        </p:spPr>
        <p:txBody>
          <a:bodyPr rtlCol="0" anchor="ctr"/>
          <a:lstStyle>
            <a:lvl1pPr algn="ctr">
              <a:buNone/>
              <a:defRPr sz="900"/>
            </a:lvl1pPr>
          </a:lstStyle>
          <a:p>
            <a:pPr rtl="0"/>
            <a:r>
              <a:rPr lang="de-DE" noProof="0"/>
              <a:t>Symbol</a:t>
            </a:r>
          </a:p>
        </p:txBody>
      </p:sp>
      <p:sp>
        <p:nvSpPr>
          <p:cNvPr id="24" name="Bildplatzhalter 14">
            <a:extLst>
              <a:ext uri="{FF2B5EF4-FFF2-40B4-BE49-F238E27FC236}">
                <a16:creationId xmlns:a16="http://schemas.microsoft.com/office/drawing/2014/main" id="{80B0958E-0709-4604-ADAF-A6137275F31B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772400" y="3630168"/>
            <a:ext cx="457200" cy="457200"/>
          </a:xfrm>
        </p:spPr>
        <p:txBody>
          <a:bodyPr rtlCol="0" anchor="ctr"/>
          <a:lstStyle>
            <a:lvl1pPr algn="ctr">
              <a:buNone/>
              <a:defRPr sz="900"/>
            </a:lvl1pPr>
          </a:lstStyle>
          <a:p>
            <a:pPr rtl="0"/>
            <a:r>
              <a:rPr lang="de-DE" noProof="0"/>
              <a:t>Symbol</a:t>
            </a:r>
          </a:p>
        </p:txBody>
      </p:sp>
      <p:sp>
        <p:nvSpPr>
          <p:cNvPr id="25" name="Bildplatzhalter 14">
            <a:extLst>
              <a:ext uri="{FF2B5EF4-FFF2-40B4-BE49-F238E27FC236}">
                <a16:creationId xmlns:a16="http://schemas.microsoft.com/office/drawing/2014/main" id="{F4A09204-1398-472F-B713-0AD49188773D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772400" y="4754880"/>
            <a:ext cx="457200" cy="457200"/>
          </a:xfrm>
        </p:spPr>
        <p:txBody>
          <a:bodyPr rtlCol="0" anchor="ctr"/>
          <a:lstStyle>
            <a:lvl1pPr algn="ctr">
              <a:buNone/>
              <a:defRPr sz="900"/>
            </a:lvl1pPr>
          </a:lstStyle>
          <a:p>
            <a:pPr rtl="0"/>
            <a:r>
              <a:rPr lang="de-DE" noProof="0"/>
              <a:t>Symbol</a:t>
            </a:r>
          </a:p>
        </p:txBody>
      </p:sp>
    </p:spTree>
    <p:extLst>
      <p:ext uri="{BB962C8B-B14F-4D97-AF65-F5344CB8AC3E}">
        <p14:creationId xmlns:p14="http://schemas.microsoft.com/office/powerpoint/2010/main" val="3439343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hteck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 userDrawn="1"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8992" y="1938528"/>
            <a:ext cx="10177272" cy="2990088"/>
          </a:xfrm>
        </p:spPr>
        <p:txBody>
          <a:bodyPr rtlCol="0">
            <a:norm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0994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60377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hteck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8680" y="1709928"/>
            <a:ext cx="3099816" cy="1709928"/>
          </a:xfrm>
        </p:spPr>
        <p:txBody>
          <a:bodyPr tIns="45720" rtlCol="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65192" y="1709928"/>
            <a:ext cx="6729984" cy="409651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8680" y="3429000"/>
            <a:ext cx="3099816" cy="2066544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777224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hteck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8680" y="1709928"/>
            <a:ext cx="3099816" cy="1709928"/>
          </a:xfrm>
        </p:spPr>
        <p:txBody>
          <a:bodyPr tIns="45720" rtlCol="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965192" y="1161288"/>
            <a:ext cx="6729984" cy="4645152"/>
          </a:xfrm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8680" y="3438144"/>
            <a:ext cx="3099816" cy="20574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3324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84064" y="3355848"/>
            <a:ext cx="6272784" cy="2825496"/>
          </a:xfrm>
        </p:spPr>
        <p:txBody>
          <a:bodyPr rtlCol="0"/>
          <a:lstStyle>
            <a:lvl1pPr>
              <a:buNone/>
              <a:defRPr sz="1800"/>
            </a:lvl1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41648" y="6356350"/>
            <a:ext cx="4114800" cy="365125"/>
          </a:xfrm>
        </p:spPr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3EEEC07-DA87-4415-8D6B-72E1B2686535}"/>
              </a:ext>
            </a:extLst>
          </p:cNvPr>
          <p:cNvSpPr/>
          <p:nvPr userDrawn="1"/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CC47E32-D289-4A1B-A3C7-A355CD5572E8}"/>
              </a:ext>
            </a:extLst>
          </p:cNvPr>
          <p:cNvSpPr/>
          <p:nvPr userDrawn="1"/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603504"/>
            <a:ext cx="4050792" cy="5577840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1258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2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648" y="1078992"/>
            <a:ext cx="6272784" cy="153619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2648" y="3355848"/>
            <a:ext cx="6272784" cy="2825496"/>
          </a:xfrm>
        </p:spPr>
        <p:txBody>
          <a:bodyPr rtlCol="0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05272" y="6356350"/>
            <a:ext cx="128016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3EEEC07-DA87-4415-8D6B-72E1B2686535}"/>
              </a:ext>
            </a:extLst>
          </p:cNvPr>
          <p:cNvSpPr/>
          <p:nvPr userDrawn="1"/>
        </p:nvSpPr>
        <p:spPr>
          <a:xfrm rot="5400000">
            <a:off x="850392" y="36576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60" y="4352544"/>
            <a:ext cx="4507992" cy="2505456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80960" y="0"/>
            <a:ext cx="4507992" cy="412394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EFA3CC7-31ED-4E5A-87A6-AA1D8F4251FC}"/>
              </a:ext>
            </a:extLst>
          </p:cNvPr>
          <p:cNvSpPr/>
          <p:nvPr userDrawn="1"/>
        </p:nvSpPr>
        <p:spPr>
          <a:xfrm>
            <a:off x="621792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7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hteck 6">
            <a:extLst>
              <a:ext uri="{FF2B5EF4-FFF2-40B4-BE49-F238E27FC236}">
                <a16:creationId xmlns:a16="http://schemas.microsoft.com/office/drawing/2014/main" id="{B541A812-4D3F-4D65-BA64-BA64E37F2C1D}"/>
              </a:ext>
            </a:extLst>
          </p:cNvPr>
          <p:cNvSpPr/>
          <p:nvPr userDrawn="1"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8992" y="1938528"/>
            <a:ext cx="7013448" cy="2990088"/>
          </a:xfrm>
        </p:spPr>
        <p:txBody>
          <a:bodyPr rtlCol="0" anchor="ctr">
            <a:norm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613648" y="1938528"/>
            <a:ext cx="2688336" cy="2990088"/>
          </a:xfrm>
          <a:solidFill>
            <a:schemeClr val="accent1"/>
          </a:solidFill>
        </p:spPr>
        <p:txBody>
          <a:bodyPr rtlCol="0" anchor="ctr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5716BBE9-8A9C-450B-A235-677945C7ED44}"/>
              </a:ext>
            </a:extLst>
          </p:cNvPr>
          <p:cNvSpPr/>
          <p:nvPr userDrawn="1"/>
        </p:nvSpPr>
        <p:spPr>
          <a:xfrm>
            <a:off x="609084" y="2965074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9855E7BF-3629-4C02-98DF-CFC1C93CE036}"/>
              </a:ext>
            </a:extLst>
          </p:cNvPr>
          <p:cNvSpPr/>
          <p:nvPr userDrawn="1"/>
        </p:nvSpPr>
        <p:spPr>
          <a:xfrm rot="5400000">
            <a:off x="7360539" y="3424428"/>
            <a:ext cx="210312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354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hteck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568" y="548640"/>
            <a:ext cx="10168128" cy="117957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15568" y="2478024"/>
            <a:ext cx="10168128" cy="3694176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1852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9386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784" y="640080"/>
            <a:ext cx="10890504" cy="4114800"/>
          </a:xfrm>
        </p:spPr>
        <p:txBody>
          <a:bodyPr rtlCol="0" anchor="ctr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 useBgFill="1">
        <p:nvSpPr>
          <p:cNvPr id="4" name="Rechteck 3">
            <a:extLst>
              <a:ext uri="{FF2B5EF4-FFF2-40B4-BE49-F238E27FC236}">
                <a16:creationId xmlns:a16="http://schemas.microsoft.com/office/drawing/2014/main" id="{673635DF-99E4-4A0C-A272-D9FF87695DE7}"/>
              </a:ext>
            </a:extLst>
          </p:cNvPr>
          <p:cNvSpPr/>
          <p:nvPr userDrawn="1"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90C76F-6331-4485-AA5B-D61483481F68}"/>
              </a:ext>
            </a:extLst>
          </p:cNvPr>
          <p:cNvSpPr/>
          <p:nvPr userDrawn="1"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41248" y="5102352"/>
            <a:ext cx="10607040" cy="585216"/>
          </a:xfrm>
          <a:solidFill>
            <a:schemeClr val="accent1"/>
          </a:solidFill>
        </p:spPr>
        <p:txBody>
          <a:bodyPr rtlCol="0" anchor="ctr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ECB2BA4C-9ADA-41DB-B758-9E3CFECD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20957ADB-410A-48BE-AA95-3A708314B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5112591B-8032-4FDF-9B26-8F505642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4452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hteck 8">
            <a:extLst>
              <a:ext uri="{FF2B5EF4-FFF2-40B4-BE49-F238E27FC236}">
                <a16:creationId xmlns:a16="http://schemas.microsoft.com/office/drawing/2014/main" id="{342F4163-FF9F-453F-99BB-82B8FDB0A1F9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22392" y="2798064"/>
            <a:ext cx="1463040" cy="1481328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0" name="Bildplatzhalt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6072" y="2798064"/>
            <a:ext cx="1463040" cy="1481328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6" name="Bildplatzhalter 14">
            <a:extLst>
              <a:ext uri="{FF2B5EF4-FFF2-40B4-BE49-F238E27FC236}">
                <a16:creationId xmlns:a16="http://schemas.microsoft.com/office/drawing/2014/main" id="{6B8374DB-2C54-426F-9768-7B838BE1F98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845552" y="2798064"/>
            <a:ext cx="1463040" cy="1481328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76763C05-47FB-4725-A20D-066889246220}"/>
              </a:ext>
            </a:extLst>
          </p:cNvPr>
          <p:cNvSpPr/>
          <p:nvPr userDrawn="1"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itel 1">
            <a:extLst>
              <a:ext uri="{FF2B5EF4-FFF2-40B4-BE49-F238E27FC236}">
                <a16:creationId xmlns:a16="http://schemas.microsoft.com/office/drawing/2014/main" id="{9EDC39EC-C00D-4DE8-8828-E0E5AD579F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568" y="548640"/>
            <a:ext cx="10168128" cy="117957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2" name="Bildplatzhalter 14">
            <a:extLst>
              <a:ext uri="{FF2B5EF4-FFF2-40B4-BE49-F238E27FC236}">
                <a16:creationId xmlns:a16="http://schemas.microsoft.com/office/drawing/2014/main" id="{AC393A50-B0FA-44B0-850A-6E748DECA2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999232" y="2798064"/>
            <a:ext cx="1463040" cy="1481328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33" name="Bildplatzhalter 14">
            <a:extLst>
              <a:ext uri="{FF2B5EF4-FFF2-40B4-BE49-F238E27FC236}">
                <a16:creationId xmlns:a16="http://schemas.microsoft.com/office/drawing/2014/main" id="{C19D18E3-AE27-4902-A5E1-1E388C8CA88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268712" y="2798064"/>
            <a:ext cx="1463040" cy="1481328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C4A1E4D4-19E0-496B-BBAF-99A720781C00}"/>
              </a:ext>
            </a:extLst>
          </p:cNvPr>
          <p:cNvSpPr>
            <a:spLocks noGrp="1"/>
          </p:cNvSpPr>
          <p:nvPr>
            <p:ph type="dt" sz="half" idx="32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D0281C10-EAAA-4F45-8CC9-87F9F9116C21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89175D6-43FD-42A2-8595-893FC3BFCDF6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37" name="Textplatzhalter 35">
            <a:extLst>
              <a:ext uri="{FF2B5EF4-FFF2-40B4-BE49-F238E27FC236}">
                <a16:creationId xmlns:a16="http://schemas.microsoft.com/office/drawing/2014/main" id="{28F74B10-F76D-4BBB-A284-01D5A0DF8BC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431536" y="4489704"/>
            <a:ext cx="1462088" cy="649288"/>
          </a:xfrm>
        </p:spPr>
        <p:txBody>
          <a:bodyPr rtlCol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de-DE" noProof="0"/>
              <a:t>Name</a:t>
            </a:r>
          </a:p>
          <a:p>
            <a:pPr lvl="1" rtl="0"/>
            <a:r>
              <a:rPr lang="de-DE" noProof="0"/>
              <a:t>Titel</a:t>
            </a:r>
          </a:p>
        </p:txBody>
      </p:sp>
      <p:sp>
        <p:nvSpPr>
          <p:cNvPr id="38" name="Textplatzhalter 35">
            <a:extLst>
              <a:ext uri="{FF2B5EF4-FFF2-40B4-BE49-F238E27FC236}">
                <a16:creationId xmlns:a16="http://schemas.microsoft.com/office/drawing/2014/main" id="{BD245DC2-6D7B-4AEE-B8EE-0D0E473AFFF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845552" y="4489704"/>
            <a:ext cx="1462088" cy="649288"/>
          </a:xfrm>
        </p:spPr>
        <p:txBody>
          <a:bodyPr rtlCol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de-DE" noProof="0"/>
              <a:t>Name</a:t>
            </a:r>
          </a:p>
          <a:p>
            <a:pPr lvl="1" rtl="0"/>
            <a:r>
              <a:rPr lang="de-DE" noProof="0"/>
              <a:t>Titel</a:t>
            </a:r>
          </a:p>
        </p:txBody>
      </p:sp>
      <p:sp>
        <p:nvSpPr>
          <p:cNvPr id="39" name="Textplatzhalter 35">
            <a:extLst>
              <a:ext uri="{FF2B5EF4-FFF2-40B4-BE49-F238E27FC236}">
                <a16:creationId xmlns:a16="http://schemas.microsoft.com/office/drawing/2014/main" id="{28069EAF-8C82-49CC-8A38-2ACAD26F7DE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268712" y="4489704"/>
            <a:ext cx="1462088" cy="649288"/>
          </a:xfrm>
        </p:spPr>
        <p:txBody>
          <a:bodyPr rtlCol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de-DE" noProof="0"/>
              <a:t>Name</a:t>
            </a:r>
          </a:p>
          <a:p>
            <a:pPr lvl="1" rtl="0"/>
            <a:r>
              <a:rPr lang="de-DE" noProof="0"/>
              <a:t>Titel</a:t>
            </a:r>
          </a:p>
        </p:txBody>
      </p:sp>
      <p:sp>
        <p:nvSpPr>
          <p:cNvPr id="40" name="Textplatzhalter 35">
            <a:extLst>
              <a:ext uri="{FF2B5EF4-FFF2-40B4-BE49-F238E27FC236}">
                <a16:creationId xmlns:a16="http://schemas.microsoft.com/office/drawing/2014/main" id="{DAA3B1CD-59B3-4B73-B91A-88CED1D8FDD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94360" y="4489704"/>
            <a:ext cx="1462088" cy="649288"/>
          </a:xfrm>
        </p:spPr>
        <p:txBody>
          <a:bodyPr rtlCol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de-DE" noProof="0"/>
              <a:t>Name</a:t>
            </a:r>
          </a:p>
          <a:p>
            <a:pPr lvl="1" rtl="0"/>
            <a:r>
              <a:rPr lang="de-DE" noProof="0"/>
              <a:t>Titel</a:t>
            </a:r>
          </a:p>
        </p:txBody>
      </p:sp>
      <p:sp>
        <p:nvSpPr>
          <p:cNvPr id="41" name="Textplatzhalter 35">
            <a:extLst>
              <a:ext uri="{FF2B5EF4-FFF2-40B4-BE49-F238E27FC236}">
                <a16:creationId xmlns:a16="http://schemas.microsoft.com/office/drawing/2014/main" id="{C1FED6B0-DEB7-46E3-8038-FE6788AC24A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08376" y="4489704"/>
            <a:ext cx="1462088" cy="649288"/>
          </a:xfrm>
        </p:spPr>
        <p:txBody>
          <a:bodyPr rtlCol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de-DE" noProof="0"/>
              <a:t>Name</a:t>
            </a:r>
          </a:p>
          <a:p>
            <a:pPr lvl="1" rtl="0"/>
            <a:r>
              <a:rPr lang="de-DE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3151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hteck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568" y="548640"/>
            <a:ext cx="10168128" cy="117957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15568" y="2372650"/>
            <a:ext cx="4937760" cy="823912"/>
          </a:xfrm>
        </p:spPr>
        <p:txBody>
          <a:bodyPr rtlCol="0"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15568" y="3203688"/>
            <a:ext cx="4937760" cy="2968512"/>
          </a:xfrm>
        </p:spPr>
        <p:txBody>
          <a:bodyPr rtlCol="0"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5936" y="2372650"/>
            <a:ext cx="4937760" cy="823912"/>
          </a:xfrm>
        </p:spPr>
        <p:txBody>
          <a:bodyPr rtlCol="0"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345936" y="3203687"/>
            <a:ext cx="4937760" cy="2968511"/>
          </a:xfrm>
        </p:spPr>
        <p:txBody>
          <a:bodyPr rtlCol="0"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60693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hteck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568" y="548640"/>
            <a:ext cx="10168128" cy="117957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72" y="2372650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72" y="3203688"/>
            <a:ext cx="3291840" cy="2968512"/>
          </a:xfrm>
        </p:spPr>
        <p:txBody>
          <a:bodyPr rtlCol="0"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07992" y="2372650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07992" y="3203687"/>
            <a:ext cx="3291840" cy="2968511"/>
          </a:xfrm>
        </p:spPr>
        <p:txBody>
          <a:bodyPr rtlCol="0"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 rtlCol="0"/>
          <a:lstStyle/>
          <a:p>
            <a:pPr rtl="0"/>
            <a:r>
              <a:rPr lang="de-DE" noProof="0"/>
              <a:t>04.09.20XX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 rtlCol="0"/>
          <a:lstStyle/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CE04853A-B5A7-418B-B49F-E718136614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39912" y="2372650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16" name="Inhaltsplatzhalter 5">
            <a:extLst>
              <a:ext uri="{FF2B5EF4-FFF2-40B4-BE49-F238E27FC236}">
                <a16:creationId xmlns:a16="http://schemas.microsoft.com/office/drawing/2014/main" id="{D08E5547-BBB9-4D87-A012-6BC6B133086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439912" y="3203687"/>
            <a:ext cx="3291840" cy="2968511"/>
          </a:xfrm>
        </p:spPr>
        <p:txBody>
          <a:bodyPr rtlCol="0"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0226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de-DE" noProof="0"/>
              <a:t>04.09.20XX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65A5C87-DF58-40C8-B092-1DE63DB4547E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78513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30" r:id="rId2"/>
    <p:sldLayoutId id="2147483731" r:id="rId3"/>
    <p:sldLayoutId id="2147483723" r:id="rId4"/>
    <p:sldLayoutId id="2147483722" r:id="rId5"/>
    <p:sldLayoutId id="2147483732" r:id="rId6"/>
    <p:sldLayoutId id="2147483736" r:id="rId7"/>
    <p:sldLayoutId id="2147483725" r:id="rId8"/>
    <p:sldLayoutId id="2147483733" r:id="rId9"/>
    <p:sldLayoutId id="2147483734" r:id="rId10"/>
    <p:sldLayoutId id="2147483735" r:id="rId11"/>
    <p:sldLayoutId id="2147483726" r:id="rId12"/>
    <p:sldLayoutId id="2147483727" r:id="rId13"/>
    <p:sldLayoutId id="2147483728" r:id="rId14"/>
    <p:sldLayoutId id="2147483729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QIh4hT1Ptc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8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8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8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8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8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8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8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8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8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8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8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8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8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8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83373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704978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2800" dirty="0"/>
              <a:t>Trage an der Tafel auf, was dir zum Begriff „Wahrheit“ spontan einfällt. </a:t>
            </a:r>
          </a:p>
          <a:p>
            <a:pPr marL="800100" lvl="1" indent="-342900"/>
            <a:r>
              <a:rPr lang="de-DE" sz="2000" dirty="0"/>
              <a:t>Schreibe bitte leserlich und angemessen groß.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22044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Gibt es Wahrheit?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047745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/>
          </a:bodyPr>
          <a:lstStyle/>
          <a:p>
            <a:pPr marL="342900" indent="-342900"/>
            <a:r>
              <a:rPr lang="de-DE" sz="3200" dirty="0"/>
              <a:t>Wir lesen „</a:t>
            </a:r>
            <a:r>
              <a:rPr lang="de-DE" sz="3200" b="1" dirty="0"/>
              <a:t>Steine im Schuh</a:t>
            </a:r>
            <a:r>
              <a:rPr lang="de-DE" sz="3200" dirty="0"/>
              <a:t>“ und „</a:t>
            </a:r>
            <a:r>
              <a:rPr lang="de-DE" sz="3200" b="1" dirty="0"/>
              <a:t>Gibt es Wahrheit?</a:t>
            </a:r>
            <a:r>
              <a:rPr lang="de-DE" sz="3200" dirty="0"/>
              <a:t>“. 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marL="800100" lvl="1" indent="-342900"/>
            <a:r>
              <a:rPr lang="de-DE" sz="3200" dirty="0"/>
              <a:t>Bearbeite </a:t>
            </a:r>
            <a:r>
              <a:rPr lang="de-DE" sz="3200" b="1" dirty="0"/>
              <a:t>a-d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</a:t>
            </a:r>
          </a:p>
          <a:p>
            <a:pPr lvl="1"/>
            <a:r>
              <a:rPr lang="de-DE" sz="3200" dirty="0"/>
              <a:t>Vergleicht eure Ergebnisse.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004308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algn="just"/>
            <a:r>
              <a:rPr lang="de-DE" sz="24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2400" dirty="0"/>
              <a:t>Was möchte das Sinnbild von Gregory </a:t>
            </a:r>
            <a:r>
              <a:rPr lang="de-DE" sz="2400" dirty="0" err="1"/>
              <a:t>Koukl</a:t>
            </a:r>
            <a:r>
              <a:rPr lang="de-DE" sz="2400" dirty="0"/>
              <a:t> veranschaulichen? (Tipp: s.  S. 10) </a:t>
            </a:r>
          </a:p>
          <a:p>
            <a:pPr lvl="1"/>
            <a:r>
              <a:rPr lang="de-DE" sz="2400" dirty="0"/>
              <a:t>Weshalb gilt es sich mit der „Methode des Denkens“ auseinanderzusetzen? </a:t>
            </a:r>
          </a:p>
          <a:p>
            <a:pPr lvl="1"/>
            <a:r>
              <a:rPr lang="de-DE" sz="2400" dirty="0"/>
              <a:t>Was wollte Jesus seinen Zeitgenossen klar machen? </a:t>
            </a:r>
          </a:p>
          <a:p>
            <a:pPr lvl="1"/>
            <a:r>
              <a:rPr lang="de-DE" sz="2400" dirty="0"/>
              <a:t>Was haben Gelehrte des 20. und 21. Jahrhunderts über „Wahrheit“ verbreitet? </a:t>
            </a:r>
          </a:p>
          <a:p>
            <a:pPr lvl="1"/>
            <a:r>
              <a:rPr lang="de-DE" sz="2400" dirty="0"/>
              <a:t>Welche Schlussfolgerung ergibt sich für dein Denken, wenn es die „eine Wahrheit“ nicht geben soll? 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51588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nun </a:t>
            </a:r>
            <a:r>
              <a:rPr lang="de-DE" sz="3200" b="1" dirty="0"/>
              <a:t>Aufgabe 2</a:t>
            </a:r>
            <a:r>
              <a:rPr lang="de-DE" sz="3200" dirty="0"/>
              <a:t>.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</a:t>
            </a:r>
          </a:p>
          <a:p>
            <a:pPr lvl="1"/>
            <a:r>
              <a:rPr lang="de-DE" sz="3200" dirty="0"/>
              <a:t>Vergleicht eure Ergebnisse.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50330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33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3300" dirty="0"/>
              <a:t>Wovon wimmelt es in jeder Kultur? </a:t>
            </a:r>
          </a:p>
          <a:p>
            <a:pPr lvl="1"/>
            <a:r>
              <a:rPr lang="de-DE" sz="3300" dirty="0"/>
              <a:t>Welche Folgen ergeben sich daraus für deinen Alltag?</a:t>
            </a:r>
          </a:p>
          <a:p>
            <a:pPr lvl="1"/>
            <a:r>
              <a:rPr lang="de-DE" sz="3300" dirty="0"/>
              <a:t>Erkläre den Begriff: selbstwidersprüchliche Sichtweise. </a:t>
            </a:r>
          </a:p>
          <a:p>
            <a:pPr lvl="1"/>
            <a:r>
              <a:rPr lang="de-DE" sz="3300" dirty="0"/>
              <a:t>Wieso hakt die Story mit dem Elefanten?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12747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lnSpcReduction="10000"/>
          </a:bodyPr>
          <a:lstStyle/>
          <a:p>
            <a:pPr marL="342900" indent="-342900"/>
            <a:r>
              <a:rPr lang="de-DE" sz="3200" dirty="0"/>
              <a:t>Wir lesen „</a:t>
            </a:r>
            <a:r>
              <a:rPr lang="de-DE" sz="3200" b="1" dirty="0"/>
              <a:t>8.</a:t>
            </a:r>
            <a:r>
              <a:rPr lang="de-DE" sz="3200" dirty="0"/>
              <a:t>“ bis „</a:t>
            </a:r>
            <a:r>
              <a:rPr lang="de-DE" sz="3200" b="1" dirty="0"/>
              <a:t>10.</a:t>
            </a:r>
            <a:r>
              <a:rPr lang="de-DE" sz="3200" dirty="0"/>
              <a:t>“. 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marL="800100" lvl="1" indent="-342900"/>
            <a:r>
              <a:rPr lang="de-DE" sz="3200" dirty="0"/>
              <a:t>Bearbeite </a:t>
            </a:r>
            <a:r>
              <a:rPr lang="de-DE" sz="3200" b="1" dirty="0"/>
              <a:t>Aufgabe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</a:t>
            </a:r>
          </a:p>
          <a:p>
            <a:pPr lvl="1"/>
            <a:r>
              <a:rPr lang="de-DE" sz="3200" dirty="0"/>
              <a:t>Vergleicht eure Ergebnisse.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30919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22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2200" dirty="0"/>
              <a:t>Worin unterscheidet sich das Zeugnis der Bibel von unserem heutigen Wahrheitsbegriff?</a:t>
            </a:r>
          </a:p>
          <a:p>
            <a:pPr lvl="1"/>
            <a:r>
              <a:rPr lang="de-DE" sz="2200" dirty="0"/>
              <a:t>Wieso ist Jesu Selbstanspruch für uns „postmoderne Denker“ so radikal? </a:t>
            </a:r>
          </a:p>
          <a:p>
            <a:pPr lvl="1"/>
            <a:r>
              <a:rPr lang="de-DE" sz="2200" dirty="0"/>
              <a:t>Was betonen die Autoren, wenn man auf die Worte der Wahrheit Gottes hört? (Tipp: s. S. 16-17). </a:t>
            </a:r>
          </a:p>
          <a:p>
            <a:pPr lvl="1"/>
            <a:r>
              <a:rPr lang="de-DE" sz="2200" dirty="0"/>
              <a:t>Lies Johannes 8,31-32. Wohin führt das Annehmen und Bleiben der göttlichen Wahrheit den Menschen? </a:t>
            </a:r>
          </a:p>
          <a:p>
            <a:pPr lvl="1"/>
            <a:r>
              <a:rPr lang="de-DE" sz="2200" dirty="0"/>
              <a:t>Was passiert mit jemandem, der der Wahrheit Gottes folgt? (Tipp: s. S. 17) </a:t>
            </a:r>
          </a:p>
          <a:p>
            <a:pPr lvl="1"/>
            <a:r>
              <a:rPr lang="de-DE" sz="2200" dirty="0"/>
              <a:t>Lies den letzten Satz auf S. 17 und schreibe auf, wie du ihn verstehst. </a:t>
            </a:r>
          </a:p>
          <a:p>
            <a:pPr marL="0" lvl="0" indent="0">
              <a:buNone/>
            </a:pPr>
            <a:endParaRPr lang="de-DE" sz="2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05025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4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000" dirty="0"/>
              <a:t>Das Kapitel trägt die Überschrift „Gibt es überhaupt Wahrheit?“. Was würdest du mit dem neuen Wissen als Antwort geben?</a:t>
            </a:r>
            <a:endParaRPr lang="de-DE" sz="88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52334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 fontScale="92500" lnSpcReduction="20000"/>
          </a:bodyPr>
          <a:lstStyle/>
          <a:p>
            <a:pPr marL="0" indent="0" rtl="0">
              <a:buNone/>
            </a:pPr>
            <a:r>
              <a:rPr lang="de-DE" sz="2400" dirty="0"/>
              <a:t>Was verbindest du mit „guten Neuigkeiten“? </a:t>
            </a:r>
          </a:p>
          <a:p>
            <a:pPr marL="0" indent="0" rtl="0">
              <a:buNone/>
            </a:pPr>
            <a:endParaRPr lang="de-DE" sz="2400" dirty="0"/>
          </a:p>
          <a:p>
            <a:pPr marL="0" indent="0" rtl="0">
              <a:buNone/>
            </a:pPr>
            <a:r>
              <a:rPr lang="de-DE" sz="2400" dirty="0"/>
              <a:t>Glauben und Denken – Widerspruch oder Zusammenhalt?</a:t>
            </a:r>
          </a:p>
          <a:p>
            <a:pPr marL="0" indent="0" rtl="0">
              <a:buNone/>
            </a:pPr>
            <a:endParaRPr lang="de-DE" sz="2400" dirty="0"/>
          </a:p>
          <a:p>
            <a:pPr marL="0" indent="0" rtl="0">
              <a:buNone/>
            </a:pPr>
            <a:r>
              <a:rPr lang="de-DE" sz="2400" dirty="0"/>
              <a:t>Vernünftig glauben – was versteckt sich hinter dieser Aussage?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167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927609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 lnSpcReduction="1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2800" dirty="0"/>
              <a:t>Du bist auf der Straße und jemand möchte dich interviewen. Er stellt dir folgende Frage: „Wieso soll man der Bibel glauben?“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2800" dirty="0"/>
              <a:t>Wie würdest du spontan darauf antworten?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99860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Wieso soll man der Bibel glauben?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2872377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pPr marL="342900" indent="-342900"/>
            <a:r>
              <a:rPr lang="de-DE" sz="3200" dirty="0"/>
              <a:t>Wir lesen dein Einführungstext (S. 20). 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00B050"/>
                </a:solidFill>
              </a:rPr>
              <a:t>SHARE</a:t>
            </a:r>
          </a:p>
          <a:p>
            <a:pPr marL="800100" lvl="1" indent="-342900"/>
            <a:r>
              <a:rPr lang="de-DE" sz="3200" dirty="0"/>
              <a:t>Was ist die Bibel? </a:t>
            </a:r>
          </a:p>
          <a:p>
            <a:pPr marL="800100" lvl="1" indent="-342900"/>
            <a:r>
              <a:rPr lang="de-DE" sz="3200" dirty="0"/>
              <a:t>Wenn man der Presse glaubt, was ist die Bibel dann? </a:t>
            </a:r>
          </a:p>
          <a:p>
            <a:pPr marL="800100" lvl="1" indent="-342900"/>
            <a:r>
              <a:rPr lang="de-DE" sz="3200" dirty="0"/>
              <a:t>Nenne die drei Vorwürfe, die man hinsichtlich der Bibel vorbringt.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88891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die dir zugewiesenen Widersprüche durch. </a:t>
            </a:r>
          </a:p>
          <a:p>
            <a:pPr lvl="1"/>
            <a:r>
              <a:rPr lang="de-DE" sz="3200" dirty="0"/>
              <a:t>Werte sie dann mithilfe der Leitfragen auf dem AB aus.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0070C0"/>
                </a:solidFill>
              </a:rPr>
              <a:t>GROUP</a:t>
            </a:r>
          </a:p>
          <a:p>
            <a:pPr lvl="1"/>
            <a:r>
              <a:rPr lang="de-DE" sz="3200" dirty="0"/>
              <a:t>Setzt euch zu 5-er Gruppen zusammen und ergänzt eure Auswertungen. </a:t>
            </a:r>
          </a:p>
          <a:p>
            <a:pPr lvl="2"/>
            <a:r>
              <a:rPr lang="de-DE" sz="3200" dirty="0"/>
              <a:t>Jeder schreibt auf sein Arbeitsblatt.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9440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33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3300" dirty="0"/>
              <a:t>Welchen Widerspruch findest du überzeugend? </a:t>
            </a:r>
          </a:p>
          <a:p>
            <a:pPr lvl="1"/>
            <a:r>
              <a:rPr lang="de-DE" sz="3300" dirty="0"/>
              <a:t>Wie könnte man ihn entkräften?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425313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4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000" dirty="0"/>
              <a:t>Zu Beginn solltest du spontan die Kapitelfrage beantworten. </a:t>
            </a:r>
            <a:r>
              <a:rPr lang="de-DE" sz="4000"/>
              <a:t>Sie lautet: </a:t>
            </a:r>
            <a:r>
              <a:rPr lang="de-DE" sz="4000" dirty="0"/>
              <a:t>„Wieso soll man der Bibel glauben“. Was würdest du mit dem neuen Wissen als Antwort geben?</a:t>
            </a:r>
            <a:endParaRPr lang="de-DE" sz="88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526430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42342231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JESUS – fünf Buchstaben, die für Furore sorgen. Warum?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09035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Was wissen wir wirklich über Jesus?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3761134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Einführung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38680846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pPr marL="342900" indent="-342900"/>
            <a:r>
              <a:rPr lang="de-DE" sz="3200" dirty="0"/>
              <a:t>Wir lesen dein Einführungstext (S. 31f). 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00B050"/>
                </a:solidFill>
              </a:rPr>
              <a:t>SHARE</a:t>
            </a:r>
          </a:p>
          <a:p>
            <a:pPr marL="800100" lvl="1" indent="-342900"/>
            <a:r>
              <a:rPr lang="de-DE" sz="3200" dirty="0"/>
              <a:t>Was hat ein Puzzle mit Jesus zu tun?</a:t>
            </a:r>
          </a:p>
          <a:p>
            <a:pPr marL="800100" lvl="1" indent="-342900"/>
            <a:r>
              <a:rPr lang="de-DE" sz="3200" dirty="0"/>
              <a:t>Wie populär war Jesus zu seinen Lebzeiten? </a:t>
            </a:r>
          </a:p>
          <a:p>
            <a:pPr marL="800100" lvl="1" indent="-342900"/>
            <a:r>
              <a:rPr lang="de-DE" sz="3200" dirty="0"/>
              <a:t>Was stand bei der Ausbreitung des Christentums außer Frage?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62572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die dir zugewiesenen Widersprüche durch. </a:t>
            </a:r>
          </a:p>
          <a:p>
            <a:pPr lvl="1"/>
            <a:r>
              <a:rPr lang="de-DE" sz="3200" dirty="0"/>
              <a:t>Werte sie dann mithilfe der Leitfragen auf dem AB aus.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0070C0"/>
                </a:solidFill>
              </a:rPr>
              <a:t>GROUP</a:t>
            </a:r>
          </a:p>
          <a:p>
            <a:pPr lvl="1"/>
            <a:r>
              <a:rPr lang="de-DE" sz="3200" dirty="0"/>
              <a:t>Setzt euch zu 5-er Gruppen zusammen und ergänzt eure Auswertungen. </a:t>
            </a:r>
          </a:p>
          <a:p>
            <a:pPr lvl="2"/>
            <a:r>
              <a:rPr lang="de-DE" sz="3200" dirty="0"/>
              <a:t>Jeder schreibt auf sein Arbeitsblatt.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96711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Warum zweifeln Menschen an Jesus? </a:t>
            </a:r>
          </a:p>
          <a:p>
            <a:pPr lvl="1"/>
            <a:r>
              <a:rPr lang="de-DE" sz="4800" dirty="0"/>
              <a:t>Welche Frage müsste er dir beantworten, damit du nicht zweifelst?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94261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JESUS – fünf Buchstaben, die für Furore sorgen. Doch, was wissen wir wirklich?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2895120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2485947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 fontScale="92500" lnSpcReduction="2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Schau </a:t>
            </a:r>
            <a:r>
              <a:rPr lang="de-DE" sz="4400"/>
              <a:t>dir den </a:t>
            </a:r>
            <a:r>
              <a:rPr lang="de-DE" sz="4400" dirty="0">
                <a:hlinkClick r:id="rId3"/>
              </a:rPr>
              <a:t>Beitrag</a:t>
            </a:r>
            <a:r>
              <a:rPr lang="de-DE" sz="4400" dirty="0"/>
              <a:t> an.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de-DE" sz="44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Worüber wurdest du informiert?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32983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Bringt Religion nicht nur Gewalt?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38401827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1. bis 3. </a:t>
            </a:r>
            <a:r>
              <a:rPr lang="de-DE" sz="3200" dirty="0"/>
              <a:t>(S. 43-46) und bearbeite </a:t>
            </a:r>
            <a:r>
              <a:rPr lang="de-DE" sz="3200" b="1" dirty="0"/>
              <a:t>Auftrag 1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Was kannst du über „biblische Kriegsverbrechen“ sagen? </a:t>
            </a:r>
          </a:p>
          <a:p>
            <a:pPr lvl="1"/>
            <a:r>
              <a:rPr lang="de-DE" sz="3200" dirty="0"/>
              <a:t>Wieso sollten moderne Staaten vorsichtig sein?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6049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6.</a:t>
            </a:r>
            <a:r>
              <a:rPr lang="de-DE" sz="3200" dirty="0"/>
              <a:t> (49f) und </a:t>
            </a:r>
            <a:r>
              <a:rPr lang="de-DE" sz="3200" b="1" dirty="0"/>
              <a:t>8.</a:t>
            </a:r>
            <a:r>
              <a:rPr lang="de-DE" sz="3200" dirty="0"/>
              <a:t> (S. 51f) und bearbeite </a:t>
            </a:r>
            <a:r>
              <a:rPr lang="de-DE" sz="3200" b="1" dirty="0"/>
              <a:t>Auftrag 2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Intoleranz – Vorwurf oder Ausrede? </a:t>
            </a:r>
          </a:p>
          <a:p>
            <a:pPr lvl="1"/>
            <a:r>
              <a:rPr lang="de-DE" sz="3200" dirty="0"/>
              <a:t>Christen – Feinde der Wissenschaft?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52097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dirty="0"/>
              <a:t>Wir lesen zusammen „</a:t>
            </a:r>
            <a:r>
              <a:rPr lang="de-DE" sz="3200" b="1" dirty="0"/>
              <a:t>Christen verändern die Welt</a:t>
            </a:r>
            <a:r>
              <a:rPr lang="de-DE" sz="3200" dirty="0"/>
              <a:t>“. </a:t>
            </a:r>
          </a:p>
          <a:p>
            <a:r>
              <a:rPr lang="de-DE" sz="3200" dirty="0"/>
              <a:t>Wogegen hat Jesus sich klar und deutlich ausgesprochen? </a:t>
            </a:r>
          </a:p>
          <a:p>
            <a:r>
              <a:rPr lang="de-DE" sz="3200" dirty="0"/>
              <a:t>Wie hat Jesus das vorgelebt? </a:t>
            </a:r>
          </a:p>
          <a:p>
            <a:r>
              <a:rPr lang="de-DE" sz="3200" dirty="0"/>
              <a:t>Zeige auf, wie Christen die Welt verändert haben und verändern. </a:t>
            </a:r>
          </a:p>
          <a:p>
            <a:r>
              <a:rPr lang="de-DE" sz="3200" dirty="0"/>
              <a:t>Was könnte ein Beitrag von dir sein, um die Welt zu verändern und dem Vorbild Jesus zu folgen?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90497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de-DE" sz="2400" dirty="0"/>
              <a:t>Nimm das Buch zur Hand. </a:t>
            </a:r>
          </a:p>
          <a:p>
            <a:pPr marL="0" indent="0" rtl="0">
              <a:buNone/>
            </a:pPr>
            <a:r>
              <a:rPr lang="de-DE" sz="2400" dirty="0"/>
              <a:t>Schreibe deinen Namen auf das Cover. </a:t>
            </a:r>
          </a:p>
          <a:p>
            <a:pPr marL="0" indent="0" rtl="0">
              <a:buNone/>
            </a:pPr>
            <a:r>
              <a:rPr lang="de-DE" sz="2400" dirty="0"/>
              <a:t>Blättere 3min durchs Buch und verschaffe dir einen ersten Eindruck. </a:t>
            </a:r>
          </a:p>
          <a:p>
            <a:pPr marL="0" indent="0" rtl="0">
              <a:buNone/>
            </a:pPr>
            <a:r>
              <a:rPr lang="de-DE" sz="2400" dirty="0"/>
              <a:t>Was meinst du, was dich erwartet?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12814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Was würdest du mit dem Wissen von jetzt auf die Frage sagen: Bringt Religion nicht nur Gewalt?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9807547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20638130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 fontScale="77500" lnSpcReduction="2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Wir lesen </a:t>
            </a:r>
            <a:r>
              <a:rPr lang="de-DE" sz="4400" b="1" dirty="0"/>
              <a:t>S. 56</a:t>
            </a:r>
            <a:r>
              <a:rPr lang="de-DE" sz="4400" dirty="0"/>
              <a:t>. </a:t>
            </a:r>
          </a:p>
          <a:p>
            <a:pPr marL="0" indent="0" rtl="0"/>
            <a:endParaRPr lang="de-DE" sz="44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Wovon ist unser Alltag bestimmt?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Weshalb soll Glaube eine Privatmeinung sein?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58484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 dirty="0"/>
              <a:t>Widerspricht die Wissenschaft dem Glauben?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38651335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 fontScale="92500" lnSpcReduction="2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1. </a:t>
            </a:r>
            <a:r>
              <a:rPr lang="de-DE" sz="2600" dirty="0"/>
              <a:t>(S. 57f), </a:t>
            </a:r>
            <a:r>
              <a:rPr lang="de-DE" sz="3200" b="1" dirty="0"/>
              <a:t>3. </a:t>
            </a:r>
            <a:r>
              <a:rPr lang="de-DE" sz="2600" dirty="0"/>
              <a:t>(S. 59f) </a:t>
            </a:r>
            <a:r>
              <a:rPr lang="de-DE" sz="3200" b="1" dirty="0"/>
              <a:t>und 4. </a:t>
            </a:r>
            <a:r>
              <a:rPr lang="de-DE" sz="2600" dirty="0"/>
              <a:t>(S. 60f) </a:t>
            </a:r>
            <a:r>
              <a:rPr lang="de-DE" sz="3200" dirty="0"/>
              <a:t>und bearbeite </a:t>
            </a:r>
            <a:r>
              <a:rPr lang="de-DE" sz="3200" b="1" dirty="0"/>
              <a:t>Auftrag 1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Worauf beruht Wissenschaft? </a:t>
            </a:r>
          </a:p>
          <a:p>
            <a:pPr lvl="1"/>
            <a:r>
              <a:rPr lang="de-DE" sz="3200" dirty="0"/>
              <a:t>Wieso wirkt Gott in Naturgesetzen und darüber hinaus? </a:t>
            </a:r>
          </a:p>
          <a:p>
            <a:pPr lvl="1"/>
            <a:r>
              <a:rPr lang="de-DE" sz="3200" dirty="0"/>
              <a:t>Kann Wissenschaft irren? Begründe.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88578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6.</a:t>
            </a:r>
            <a:r>
              <a:rPr lang="de-DE" sz="3200" dirty="0"/>
              <a:t> </a:t>
            </a:r>
            <a:r>
              <a:rPr lang="de-DE" sz="2600" dirty="0"/>
              <a:t>(63f), </a:t>
            </a:r>
            <a:r>
              <a:rPr lang="de-DE" sz="3200" b="1" dirty="0"/>
              <a:t>8.</a:t>
            </a:r>
            <a:r>
              <a:rPr lang="de-DE" sz="3200" dirty="0"/>
              <a:t> </a:t>
            </a:r>
            <a:r>
              <a:rPr lang="de-DE" sz="2600" dirty="0"/>
              <a:t>(S. 65f) </a:t>
            </a:r>
            <a:r>
              <a:rPr lang="de-DE" sz="3200" dirty="0"/>
              <a:t>und </a:t>
            </a:r>
            <a:r>
              <a:rPr lang="de-DE" sz="3200" b="1" dirty="0"/>
              <a:t>9. </a:t>
            </a:r>
            <a:r>
              <a:rPr lang="de-DE" sz="2600" dirty="0"/>
              <a:t>(S. 66f) </a:t>
            </a:r>
            <a:r>
              <a:rPr lang="de-DE" sz="3200" dirty="0"/>
              <a:t>bearbeite </a:t>
            </a:r>
            <a:r>
              <a:rPr lang="de-DE" sz="3200" b="1" dirty="0"/>
              <a:t>Auftrag 2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Wissenschaftsmeinung vs. Glauben. </a:t>
            </a:r>
          </a:p>
          <a:p>
            <a:pPr lvl="1"/>
            <a:r>
              <a:rPr lang="de-DE" sz="3200" dirty="0"/>
              <a:t>Zukunft – Glaubenshoffnung und Wissenschaftsmeinung.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1529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dirty="0"/>
              <a:t>Wir lesen zusammen „</a:t>
            </a:r>
            <a:r>
              <a:rPr lang="de-DE" sz="3200" b="1" dirty="0"/>
              <a:t>Norman L. Geisler</a:t>
            </a:r>
            <a:r>
              <a:rPr lang="de-DE" sz="3200" dirty="0"/>
              <a:t>“. 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dirty="0"/>
              <a:t>Was kannst du über den „Wissenschaftler Geisler“ sagen? </a:t>
            </a:r>
          </a:p>
          <a:p>
            <a:r>
              <a:rPr lang="de-DE" sz="3200" dirty="0"/>
              <a:t>Was hast du über den „Christen Geisler“ erfahren?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21870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Widerspricht die Wissenschaft dem Glauben? </a:t>
            </a:r>
            <a:r>
              <a:rPr lang="de-DE" sz="4800"/>
              <a:t>Nimm Stellung. </a:t>
            </a:r>
            <a:endParaRPr lang="de-DE" sz="48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2142519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9444344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Was verstehst du unter Toleranz?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50446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dirty="0"/>
              <a:t>Wir lesen das </a:t>
            </a:r>
            <a:r>
              <a:rPr lang="de-DE" sz="3200" b="1" dirty="0"/>
              <a:t>Vorwort </a:t>
            </a:r>
            <a:r>
              <a:rPr lang="de-DE" sz="3200" dirty="0"/>
              <a:t>(S.7).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Nimm das AB zur Hand und bearbeite </a:t>
            </a:r>
            <a:r>
              <a:rPr lang="de-DE" sz="3200" b="1" dirty="0"/>
              <a:t>Aufgabe 1</a:t>
            </a:r>
            <a:r>
              <a:rPr lang="de-DE" sz="3200" dirty="0"/>
              <a:t>.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</a:t>
            </a:r>
          </a:p>
          <a:p>
            <a:pPr lvl="1"/>
            <a:r>
              <a:rPr lang="de-DE" sz="3200" dirty="0"/>
              <a:t>Vergleicht eure Ergebnisse.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15632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 dirty="0"/>
              <a:t>Ist das Christentum intolerant und diskriminierend?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28429183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1. </a:t>
            </a:r>
            <a:r>
              <a:rPr lang="de-DE" sz="2600" dirty="0"/>
              <a:t>(S. 71ff), </a:t>
            </a:r>
            <a:r>
              <a:rPr lang="de-DE" sz="3200" b="1" dirty="0"/>
              <a:t>2. </a:t>
            </a:r>
            <a:r>
              <a:rPr lang="de-DE" sz="2600" dirty="0"/>
              <a:t>(S. 72f), </a:t>
            </a:r>
            <a:r>
              <a:rPr lang="de-DE" sz="3200" b="1" dirty="0"/>
              <a:t>3. </a:t>
            </a:r>
            <a:r>
              <a:rPr lang="de-DE" sz="2600" dirty="0"/>
              <a:t>(S. 73ff) </a:t>
            </a:r>
            <a:r>
              <a:rPr lang="de-DE" sz="3200" dirty="0"/>
              <a:t>und </a:t>
            </a:r>
            <a:r>
              <a:rPr lang="de-DE" sz="3200" b="1" dirty="0"/>
              <a:t>4. </a:t>
            </a:r>
            <a:r>
              <a:rPr lang="de-DE" sz="3200" dirty="0"/>
              <a:t>(S. 74f) und bearbeite </a:t>
            </a:r>
            <a:r>
              <a:rPr lang="de-DE" sz="3200" b="1" dirty="0"/>
              <a:t>Auftrag 1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17642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2400" dirty="0"/>
              <a:t>Worüber verfügen wir nur vage – gemäß dem Autor – in unserer Gesellschaft?</a:t>
            </a:r>
          </a:p>
          <a:p>
            <a:pPr lvl="1"/>
            <a:r>
              <a:rPr lang="de-DE" sz="2400" dirty="0"/>
              <a:t>Skizziere die Veränderung der Wortbedeutung?</a:t>
            </a:r>
          </a:p>
          <a:p>
            <a:pPr lvl="1"/>
            <a:r>
              <a:rPr lang="de-DE" sz="2400" dirty="0"/>
              <a:t>Erkläre den Begriff „ethischer Relativismus“. </a:t>
            </a:r>
          </a:p>
          <a:p>
            <a:pPr lvl="1"/>
            <a:r>
              <a:rPr lang="de-DE" sz="2400" dirty="0"/>
              <a:t>Nenne die Folge, die der ethische Relativismus mit sich bringt. </a:t>
            </a:r>
          </a:p>
          <a:p>
            <a:pPr lvl="1"/>
            <a:r>
              <a:rPr lang="de-DE" sz="2400" dirty="0"/>
              <a:t>Begründe, weshalb sich bei der „neuen Toleranz“ die Katze in den Schwanz beißt. </a:t>
            </a:r>
          </a:p>
          <a:p>
            <a:pPr lvl="1"/>
            <a:r>
              <a:rPr lang="de-DE" sz="2400" dirty="0"/>
              <a:t>Zeige die Intoleranz der „Neutoleranten“ auf.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43326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5.</a:t>
            </a:r>
            <a:r>
              <a:rPr lang="de-DE" sz="3200" dirty="0"/>
              <a:t> </a:t>
            </a:r>
            <a:r>
              <a:rPr lang="de-DE" sz="2600" dirty="0"/>
              <a:t>(75f), </a:t>
            </a:r>
            <a:r>
              <a:rPr lang="de-DE" sz="3200" b="1" dirty="0"/>
              <a:t>6.</a:t>
            </a:r>
            <a:r>
              <a:rPr lang="de-DE" sz="3200" dirty="0"/>
              <a:t> </a:t>
            </a:r>
            <a:r>
              <a:rPr lang="de-DE" sz="2600" dirty="0"/>
              <a:t>(S. 76f) </a:t>
            </a:r>
            <a:r>
              <a:rPr lang="de-DE" sz="3200" dirty="0"/>
              <a:t>und </a:t>
            </a:r>
            <a:r>
              <a:rPr lang="de-DE" sz="3200" b="1" dirty="0"/>
              <a:t>7. </a:t>
            </a:r>
            <a:r>
              <a:rPr lang="de-DE" sz="2600" dirty="0"/>
              <a:t>(S. 77) </a:t>
            </a:r>
            <a:r>
              <a:rPr lang="de-DE" sz="3200" dirty="0"/>
              <a:t>bearbeite </a:t>
            </a:r>
            <a:r>
              <a:rPr lang="de-DE" sz="3200" b="1" dirty="0"/>
              <a:t>Auftrag 2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Weshalb ist die „Freiheit“ unbarmherzig? </a:t>
            </a:r>
          </a:p>
          <a:p>
            <a:pPr lvl="1"/>
            <a:r>
              <a:rPr lang="de-DE" sz="3200" dirty="0"/>
              <a:t>Wie hat sich der </a:t>
            </a:r>
            <a:r>
              <a:rPr lang="de-DE" sz="3200" dirty="0" err="1"/>
              <a:t>Würdebgeriff</a:t>
            </a:r>
            <a:r>
              <a:rPr lang="de-DE" sz="3200" dirty="0"/>
              <a:t> verändert?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36472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Welche Antwort würdest du auf die Kapitelüberschrift mithilfe des neuen Wissens geben?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6358719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60764730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 fontScale="92500" lnSpcReduction="2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Wir lesen </a:t>
            </a:r>
            <a:r>
              <a:rPr lang="de-DE" sz="4400" b="1" dirty="0"/>
              <a:t>S. 83f</a:t>
            </a:r>
            <a:r>
              <a:rPr lang="de-DE" sz="4400" dirty="0"/>
              <a:t>.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de-DE" sz="44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Was ist eine existentielle Leiderfahrung?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43719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de-DE" dirty="0"/>
              <a:t>Gott und Leid – wie passt das zusammen?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88185283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1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Wer verursacht Leid? </a:t>
            </a:r>
          </a:p>
          <a:p>
            <a:pPr lvl="1"/>
            <a:r>
              <a:rPr lang="de-DE" sz="3200" dirty="0"/>
              <a:t>Weshalb verlangt Liebe nach Freiheit?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37868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85000"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2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Was meint der Autor mit der Überschrift „Gott hat einen Plan“? </a:t>
            </a:r>
          </a:p>
          <a:p>
            <a:pPr lvl="1"/>
            <a:r>
              <a:rPr lang="de-DE" sz="3200" dirty="0"/>
              <a:t>Gott handelt individuell. Skizziere wie diese Eigenschaft mit „Leid“ zusammenhängt. </a:t>
            </a:r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41631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/>
          </a:bodyPr>
          <a:lstStyle/>
          <a:p>
            <a:pPr algn="just"/>
            <a:r>
              <a:rPr lang="de-DE" sz="3200" b="1" dirty="0">
                <a:solidFill>
                  <a:srgbClr val="00B050"/>
                </a:solidFill>
              </a:rPr>
              <a:t>SHARE</a:t>
            </a:r>
          </a:p>
          <a:p>
            <a:pPr lvl="1" algn="just"/>
            <a:r>
              <a:rPr lang="de-DE" sz="2400" dirty="0"/>
              <a:t>Welches Ziel verfolgt der dritte Band? </a:t>
            </a:r>
          </a:p>
          <a:p>
            <a:pPr lvl="1" algn="just"/>
            <a:r>
              <a:rPr lang="de-DE" sz="2400" dirty="0"/>
              <a:t>Welche heutige Auffassung sehen die Autoren als falsch an? </a:t>
            </a:r>
          </a:p>
          <a:p>
            <a:pPr lvl="1" algn="just"/>
            <a:r>
              <a:rPr lang="de-DE" sz="2400" dirty="0"/>
              <a:t>Wer biblisch glauben will, der wird denken. Was verstehen die Autoren darunter? </a:t>
            </a:r>
          </a:p>
          <a:p>
            <a:pPr lvl="1" algn="just"/>
            <a:r>
              <a:rPr lang="de-DE" sz="2400" dirty="0"/>
              <a:t>Was leitete Immanuel Kant ein? </a:t>
            </a:r>
          </a:p>
          <a:p>
            <a:pPr lvl="1" algn="just"/>
            <a:r>
              <a:rPr lang="de-DE" sz="2400" dirty="0"/>
              <a:t>Vernunft und Glaube ermöglichen den Zugang zur ganzen Wirklichkeit. Erkläre den Satz. </a:t>
            </a:r>
          </a:p>
          <a:p>
            <a:pPr lvl="1" algn="just"/>
            <a:r>
              <a:rPr lang="de-DE" sz="2400" dirty="0"/>
              <a:t>Auch wenn man die besten Erklärungen hat, was wird dadurch nicht garantiert? </a:t>
            </a:r>
          </a:p>
          <a:p>
            <a:pPr lvl="1" algn="just"/>
            <a:endParaRPr lang="de-DE" sz="3200" dirty="0"/>
          </a:p>
          <a:p>
            <a:pPr lvl="1" algn="just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11823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3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Leid  - Strafe oder Prüfung? Erläutere.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842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4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91240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/>
          </a:bodyPr>
          <a:lstStyle/>
          <a:p>
            <a:r>
              <a:rPr lang="de-DE" sz="35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2700" dirty="0"/>
              <a:t>Was ist „Leid“ aus einer christlichen Weltanschauung grundsätzlich?  </a:t>
            </a:r>
          </a:p>
          <a:p>
            <a:pPr lvl="1"/>
            <a:r>
              <a:rPr lang="de-DE" sz="2700" dirty="0"/>
              <a:t>Was können wir Menschen aber nicht immer herstellen? </a:t>
            </a:r>
          </a:p>
          <a:p>
            <a:pPr lvl="1"/>
            <a:r>
              <a:rPr lang="de-DE" sz="2700" dirty="0"/>
              <a:t>Erkläre, weshalb man oftmals erst in der Rückschau des Lebens versteht.  </a:t>
            </a:r>
          </a:p>
          <a:p>
            <a:pPr lvl="1"/>
            <a:r>
              <a:rPr lang="de-DE" sz="2700" dirty="0"/>
              <a:t>Welche Frage bleibt oft unbeantwortet?  </a:t>
            </a:r>
          </a:p>
          <a:p>
            <a:pPr lvl="1"/>
            <a:r>
              <a:rPr lang="de-DE" sz="2700" dirty="0"/>
              <a:t>Statt nach dem Warum, sollte man nach dem Wozu fragen. Erkläre</a:t>
            </a:r>
            <a:r>
              <a:rPr lang="de-DE" sz="2400" dirty="0"/>
              <a:t>. </a:t>
            </a:r>
            <a:r>
              <a:rPr lang="de-DE" sz="4200" dirty="0"/>
              <a:t> </a:t>
            </a:r>
          </a:p>
          <a:p>
            <a:pPr marL="0" indent="0">
              <a:buNone/>
            </a:pPr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225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Wie passen Gott und Leid zusammen? Begründe.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97415093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4690334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189593"/>
            <a:ext cx="6592547" cy="3316501"/>
          </a:xfrm>
        </p:spPr>
        <p:txBody>
          <a:bodyPr rtlCol="0">
            <a:no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2600" dirty="0"/>
              <a:t>Wir lesen </a:t>
            </a:r>
            <a:r>
              <a:rPr lang="de-DE" sz="2600" b="1" dirty="0"/>
              <a:t>95f</a:t>
            </a:r>
            <a:r>
              <a:rPr lang="de-DE" sz="2600" dirty="0"/>
              <a:t>. </a:t>
            </a:r>
          </a:p>
          <a:p>
            <a:pPr marL="0" indent="0" rtl="0"/>
            <a:r>
              <a:rPr lang="de-DE" sz="2600" b="1" dirty="0">
                <a:solidFill>
                  <a:srgbClr val="FFC000"/>
                </a:solidFill>
              </a:rPr>
              <a:t>PAIR</a:t>
            </a:r>
          </a:p>
          <a:p>
            <a:pPr marL="800100" lvl="1" indent="-342900"/>
            <a:r>
              <a:rPr lang="de-DE" sz="2600" dirty="0"/>
              <a:t>Was sollte Religion laut Kant bewirken?</a:t>
            </a:r>
          </a:p>
          <a:p>
            <a:pPr marL="800100" lvl="1" indent="-342900"/>
            <a:r>
              <a:rPr lang="de-DE" sz="2600" dirty="0"/>
              <a:t>Welche Antwort liefert der neuere Humanismus? </a:t>
            </a:r>
          </a:p>
          <a:p>
            <a:pPr marL="342900" indent="-342900"/>
            <a:r>
              <a:rPr lang="de-DE" sz="2600" b="1" dirty="0">
                <a:solidFill>
                  <a:srgbClr val="00B050"/>
                </a:solidFill>
              </a:rPr>
              <a:t>SHARE </a:t>
            </a:r>
          </a:p>
          <a:p>
            <a:pPr marL="342900" indent="-342900"/>
            <a:r>
              <a:rPr lang="de-DE" sz="2600" dirty="0"/>
              <a:t>	Kann man gut sein ohne Religion?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16930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de-DE" dirty="0"/>
              <a:t>Gut sein ohne Gott – geht das?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14970028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1 bis 3</a:t>
            </a:r>
            <a:r>
              <a:rPr lang="de-DE" sz="3200" dirty="0"/>
              <a:t> </a:t>
            </a:r>
            <a:r>
              <a:rPr lang="de-DE" sz="2400" dirty="0"/>
              <a:t>(S. 96-98) </a:t>
            </a:r>
            <a:r>
              <a:rPr lang="de-DE" sz="3200" dirty="0"/>
              <a:t>und bearbeite </a:t>
            </a:r>
            <a:r>
              <a:rPr lang="de-DE" sz="3200" b="1" dirty="0"/>
              <a:t>Auftrag 1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4000" dirty="0"/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88671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2800" dirty="0"/>
              <a:t>Erkläre, weshalb ein Mensch nicht instinktgeleitet handelt. </a:t>
            </a:r>
          </a:p>
          <a:p>
            <a:pPr lvl="1"/>
            <a:r>
              <a:rPr lang="de-DE" sz="2800" dirty="0"/>
              <a:t>Warum spielen WERTE eine tragende Rolle beim Handeln?</a:t>
            </a:r>
          </a:p>
          <a:p>
            <a:pPr lvl="1"/>
            <a:r>
              <a:rPr lang="de-DE" sz="2800" dirty="0"/>
              <a:t>Kann der Mensch einfach tun oder verlangen, was er will? Begründe. </a:t>
            </a:r>
          </a:p>
          <a:p>
            <a:pPr lvl="1"/>
            <a:r>
              <a:rPr lang="de-DE" sz="2800" dirty="0"/>
              <a:t>Du bist „christlicher“ als du denkst. Erkläre. </a:t>
            </a:r>
            <a:endParaRPr lang="de-DE" sz="4400" dirty="0"/>
          </a:p>
          <a:p>
            <a:pPr lvl="1"/>
            <a:endParaRPr lang="de-DE" sz="3200" dirty="0"/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36689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2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Was meint der Begriff „Naturecht“? </a:t>
            </a:r>
          </a:p>
          <a:p>
            <a:pPr lvl="1"/>
            <a:r>
              <a:rPr lang="de-DE" sz="3200" dirty="0"/>
              <a:t>Weshalb ist Religion – trotz negativer Beispiele – nicht schädlich. </a:t>
            </a:r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06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Denke weiter und bearbeite </a:t>
            </a:r>
            <a:r>
              <a:rPr lang="de-DE" sz="3200" b="1" dirty="0"/>
              <a:t>Aufgabe 2</a:t>
            </a:r>
            <a:r>
              <a:rPr lang="de-DE" sz="3200" dirty="0"/>
              <a:t>.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</a:t>
            </a:r>
          </a:p>
          <a:p>
            <a:pPr lvl="1"/>
            <a:r>
              <a:rPr lang="de-DE" sz="3200" dirty="0"/>
              <a:t>Vergleicht eure Ergebnisse. 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86114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7. – 9. </a:t>
            </a:r>
            <a:r>
              <a:rPr lang="de-DE" sz="2400" dirty="0"/>
              <a:t>(S. 102f) </a:t>
            </a:r>
            <a:r>
              <a:rPr lang="de-DE" sz="3200" dirty="0"/>
              <a:t>und bearbeite </a:t>
            </a:r>
            <a:r>
              <a:rPr lang="de-DE" sz="3200" b="1" dirty="0"/>
              <a:t>Auftrag 3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Erkläre den „Kompass Jesu“. </a:t>
            </a:r>
          </a:p>
          <a:p>
            <a:pPr lvl="1"/>
            <a:r>
              <a:rPr lang="de-DE" sz="3200" dirty="0"/>
              <a:t>Weshalb braucht es eine „innere Veränderung“?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03731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4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10379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4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400" dirty="0"/>
              <a:t>Die Gottesbeziehung spielt eine tragende Rolle. Erkläre. </a:t>
            </a:r>
          </a:p>
          <a:p>
            <a:pPr lvl="1"/>
            <a:r>
              <a:rPr lang="de-DE" sz="3400" dirty="0"/>
              <a:t>Wie wird der „gute Mensch“ geprägt? </a:t>
            </a:r>
          </a:p>
          <a:p>
            <a:pPr marL="0" indent="0">
              <a:buNone/>
            </a:pPr>
            <a:endParaRPr lang="de-DE" sz="34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9581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Welche Antwort würdest du auf die Kapitelüberschrift nun geben?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4849168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23341898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189593"/>
            <a:ext cx="6592547" cy="3316501"/>
          </a:xfrm>
        </p:spPr>
        <p:txBody>
          <a:bodyPr rtlCol="0">
            <a:no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3600" dirty="0"/>
              <a:t>Wir lesen </a:t>
            </a:r>
            <a:r>
              <a:rPr lang="de-DE" sz="3600" b="1" dirty="0"/>
              <a:t>2.</a:t>
            </a:r>
            <a:r>
              <a:rPr lang="de-DE" sz="3600" dirty="0"/>
              <a:t> (S. 108f). </a:t>
            </a:r>
          </a:p>
          <a:p>
            <a:pPr marL="0" indent="0" rtl="0"/>
            <a:endParaRPr lang="de-DE" sz="36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3600" dirty="0"/>
              <a:t>Was meint man mit „höllisch ungerecht“?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59809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de-DE" dirty="0"/>
              <a:t>Zorn und Hölle – muss das sein?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412737657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3. bis 5.</a:t>
            </a:r>
            <a:r>
              <a:rPr lang="de-DE" sz="3200" dirty="0"/>
              <a:t> </a:t>
            </a:r>
            <a:r>
              <a:rPr lang="de-DE" sz="2400" dirty="0"/>
              <a:t>(S. 109-112) </a:t>
            </a:r>
            <a:r>
              <a:rPr lang="de-DE" sz="3200" dirty="0"/>
              <a:t>und bearbeite </a:t>
            </a:r>
            <a:r>
              <a:rPr lang="de-DE" sz="3200" b="1" dirty="0"/>
              <a:t>Auftrag 1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4000" dirty="0"/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37212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914314" cy="4541381"/>
          </a:xfrm>
        </p:spPr>
        <p:txBody>
          <a:bodyPr rtlCol="0">
            <a:normAutofit/>
          </a:bodyPr>
          <a:lstStyle/>
          <a:p>
            <a:r>
              <a:rPr lang="de-DE" sz="40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600" dirty="0"/>
              <a:t>Erkläre, warum die Bibel einen Maßstab hat. </a:t>
            </a:r>
          </a:p>
          <a:p>
            <a:pPr lvl="1"/>
            <a:r>
              <a:rPr lang="de-DE" sz="3600" dirty="0"/>
              <a:t>Woher kommt das Böse? </a:t>
            </a:r>
          </a:p>
          <a:p>
            <a:pPr lvl="1"/>
            <a:r>
              <a:rPr lang="de-DE" sz="3600" dirty="0"/>
              <a:t>Welches teuflische versprechen gab Satan? </a:t>
            </a:r>
            <a:endParaRPr lang="de-DE" sz="5400" dirty="0"/>
          </a:p>
          <a:p>
            <a:pPr lvl="1"/>
            <a:endParaRPr lang="de-DE" sz="3200" dirty="0"/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291288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1663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2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Warum haben Christen Hoffnung?</a:t>
            </a:r>
          </a:p>
          <a:p>
            <a:pPr lvl="1"/>
            <a:r>
              <a:rPr lang="de-DE" sz="3200" dirty="0"/>
              <a:t>Weshalb spielt Gottes Liebe eine zentrale Rolle? </a:t>
            </a:r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38397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24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2000" dirty="0"/>
              <a:t>Auf Seite 9 heißt es „Somit … Weltwirklichkeit erfasst.“. Wie verstehst du diesen Satz? </a:t>
            </a:r>
          </a:p>
          <a:p>
            <a:pPr lvl="1"/>
            <a:r>
              <a:rPr lang="de-DE" sz="2000" dirty="0"/>
              <a:t>Notiere dir, welchen existentiellen Fragen die Autoren nachgehen. Finde Oberbegriffe. </a:t>
            </a:r>
          </a:p>
          <a:p>
            <a:pPr lvl="1"/>
            <a:r>
              <a:rPr lang="de-DE" sz="2000" dirty="0"/>
              <a:t>Um diese und andere Fragen zu beantworten, braucht es – gemäß den Autoren – drei Dinge? Notiere.  </a:t>
            </a:r>
          </a:p>
          <a:p>
            <a:pPr lvl="1"/>
            <a:r>
              <a:rPr lang="de-DE" sz="2000" dirty="0"/>
              <a:t>Weshalb legen die Autoren Wert auf diesen „Dreiklang“? Begründe.  </a:t>
            </a:r>
          </a:p>
          <a:p>
            <a:pPr lvl="1"/>
            <a:r>
              <a:rPr lang="de-DE" sz="2000" dirty="0"/>
              <a:t>Notiere deine Erwartungen, die du an die Lektüre hast. </a:t>
            </a:r>
          </a:p>
          <a:p>
            <a:pPr lvl="1"/>
            <a:r>
              <a:rPr lang="de-DE" sz="2000" dirty="0"/>
              <a:t>Der Untertitel des Buches lautet „vernünftig glauben“. Was bedeutet dies für dich? Notiere</a:t>
            </a:r>
            <a:endParaRPr lang="de-DE" sz="54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33156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 lnSpcReduction="2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</a:t>
            </a:r>
            <a:r>
              <a:rPr lang="de-DE" sz="3200" b="1" dirty="0"/>
              <a:t>8. – 10. </a:t>
            </a:r>
            <a:r>
              <a:rPr lang="de-DE" sz="2400" dirty="0"/>
              <a:t>(S. 114ff) </a:t>
            </a:r>
            <a:r>
              <a:rPr lang="de-DE" sz="3200" dirty="0"/>
              <a:t>und bearbeite </a:t>
            </a:r>
            <a:r>
              <a:rPr lang="de-DE" sz="3200" b="1" dirty="0"/>
              <a:t>Auftrag 3</a:t>
            </a:r>
            <a:r>
              <a:rPr lang="de-DE" sz="3200" dirty="0"/>
              <a:t>. </a:t>
            </a:r>
          </a:p>
          <a:p>
            <a:r>
              <a:rPr lang="de-DE" sz="3200" b="1" dirty="0">
                <a:solidFill>
                  <a:srgbClr val="FFC000"/>
                </a:solidFill>
              </a:rPr>
              <a:t>PAIR </a:t>
            </a:r>
          </a:p>
          <a:p>
            <a:pPr lvl="1"/>
            <a:r>
              <a:rPr lang="de-DE" sz="3200" dirty="0"/>
              <a:t>Tauscht euch über eure Erkenntnisse aus. </a:t>
            </a:r>
          </a:p>
          <a:p>
            <a:r>
              <a:rPr lang="de-DE" sz="3200" b="1" dirty="0">
                <a:solidFill>
                  <a:srgbClr val="00B050"/>
                </a:solidFill>
              </a:rPr>
              <a:t>SHARE </a:t>
            </a:r>
          </a:p>
          <a:p>
            <a:pPr lvl="1"/>
            <a:r>
              <a:rPr lang="de-DE" sz="3200" dirty="0"/>
              <a:t>Gottes Zorn – was ist das? </a:t>
            </a:r>
          </a:p>
          <a:p>
            <a:pPr lvl="1"/>
            <a:r>
              <a:rPr lang="de-DE" sz="3200" dirty="0"/>
              <a:t>Jesus ist der Ausweg. Erkläre. </a:t>
            </a:r>
          </a:p>
          <a:p>
            <a:pPr lvl="1"/>
            <a:r>
              <a:rPr lang="de-DE" sz="3200" dirty="0"/>
              <a:t>Wie erklärt die Bibel die Hölle?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17463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Bearbeite </a:t>
            </a:r>
            <a:r>
              <a:rPr lang="de-DE" sz="3200" b="1" dirty="0"/>
              <a:t>Auftrag 4</a:t>
            </a:r>
            <a:r>
              <a:rPr lang="de-DE" sz="3200" dirty="0"/>
              <a:t>. </a:t>
            </a:r>
          </a:p>
          <a:p>
            <a:pPr marL="457200" lvl="1" indent="0">
              <a:buNone/>
            </a:pPr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41063169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Welche Antwort würdest du auf die Kapitelüberschrift nun geben?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9168926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Religion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347555085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rtlCol="0" anchor="b">
            <a:normAutofit/>
          </a:bodyPr>
          <a:lstStyle/>
          <a:p>
            <a:pPr rtl="0"/>
            <a:r>
              <a:rPr lang="de-DE" b="1"/>
              <a:t>Warm 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de-DE" sz="4400" dirty="0"/>
              <a:t>Hat unsere Welt noch Platz für Gott? Beziehe Stellung zu der Aussage. </a:t>
            </a:r>
          </a:p>
        </p:txBody>
      </p:sp>
      <p:pic>
        <p:nvPicPr>
          <p:cNvPr id="1026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FA758817-6B5D-2FA9-107A-4C2782477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382" y="603504"/>
            <a:ext cx="3416427" cy="55778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90155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/>
              <a:t>Hat die Welt noch Platz für Gott?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9E8FDB-60EE-45AE-BB89-9A561A61C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/>
              <a:t>Klasse 10</a:t>
            </a:r>
          </a:p>
        </p:txBody>
      </p:sp>
    </p:spTree>
    <p:extLst>
      <p:ext uri="{BB962C8B-B14F-4D97-AF65-F5344CB8AC3E}">
        <p14:creationId xmlns:p14="http://schemas.microsoft.com/office/powerpoint/2010/main" val="425350056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/>
          </a:bodyPr>
          <a:lstStyle/>
          <a:p>
            <a:pPr marL="342900" indent="-342900"/>
            <a:r>
              <a:rPr lang="de-DE" sz="3200" dirty="0"/>
              <a:t>Wir lesen dein Einführungstext (S. 119). </a:t>
            </a:r>
          </a:p>
          <a:p>
            <a:pPr marL="0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00B050"/>
                </a:solidFill>
              </a:rPr>
              <a:t>SHARE</a:t>
            </a:r>
          </a:p>
          <a:p>
            <a:pPr marL="800100" lvl="1" indent="-342900"/>
            <a:r>
              <a:rPr lang="de-DE" sz="3200" dirty="0"/>
              <a:t>Wer wird zum Dialog aufgefordert? </a:t>
            </a:r>
          </a:p>
          <a:p>
            <a:pPr marL="800100" lvl="1" indent="-342900"/>
            <a:r>
              <a:rPr lang="de-DE" sz="3200" dirty="0"/>
              <a:t>Nenne das Ziel, das dabei im Zentrum steht. </a:t>
            </a:r>
          </a:p>
          <a:p>
            <a:pPr marL="457200" lvl="1" indent="0">
              <a:buNone/>
            </a:pPr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79547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rmAutofit fontScale="92500" lnSpcReduction="10000"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THINK</a:t>
            </a:r>
          </a:p>
          <a:p>
            <a:pPr lvl="1"/>
            <a:r>
              <a:rPr lang="de-DE" sz="3200" dirty="0"/>
              <a:t>Lies die dir zugewiesenen Texte durch. </a:t>
            </a:r>
          </a:p>
          <a:p>
            <a:pPr lvl="1"/>
            <a:r>
              <a:rPr lang="de-DE" sz="3200" dirty="0"/>
              <a:t>Werte sie dann mithilfe der Leitfragen auf dem </a:t>
            </a:r>
            <a:r>
              <a:rPr lang="de-DE" sz="3200" b="1" dirty="0"/>
              <a:t>AB</a:t>
            </a:r>
            <a:r>
              <a:rPr lang="de-DE" sz="3200" dirty="0"/>
              <a:t> aus. </a:t>
            </a:r>
          </a:p>
          <a:p>
            <a:pPr marL="457200" lvl="1" indent="0">
              <a:buNone/>
            </a:pPr>
            <a:endParaRPr lang="de-DE" sz="3200" dirty="0"/>
          </a:p>
          <a:p>
            <a:r>
              <a:rPr lang="de-DE" sz="3200" b="1" dirty="0">
                <a:solidFill>
                  <a:srgbClr val="0070C0"/>
                </a:solidFill>
              </a:rPr>
              <a:t>GROUP</a:t>
            </a:r>
          </a:p>
          <a:p>
            <a:pPr lvl="1"/>
            <a:r>
              <a:rPr lang="de-DE" sz="3200" dirty="0"/>
              <a:t>Setzt euch zu 5-er Gruppen zusammen und ergänzt eure Auswertungen. </a:t>
            </a:r>
          </a:p>
          <a:p>
            <a:pPr lvl="2"/>
            <a:r>
              <a:rPr lang="de-DE" sz="3200" dirty="0"/>
              <a:t>Jeder schreibt auf sein Arbeitsblatt.</a:t>
            </a:r>
          </a:p>
          <a:p>
            <a:pPr lvl="1"/>
            <a:endParaRPr lang="de-DE" sz="3200" dirty="0"/>
          </a:p>
          <a:p>
            <a:pPr lvl="1"/>
            <a:endParaRPr lang="de-DE" sz="3200" dirty="0"/>
          </a:p>
          <a:p>
            <a:pPr lvl="1"/>
            <a:endParaRPr lang="de-DE" sz="32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819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Wissen erwerben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Hat die die Welt noch Platz für Gott? Begründe. </a:t>
            </a:r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69184928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8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800" dirty="0"/>
              <a:t>Das Buch hieß „vernünftig glauben“. Nenne einen Aspekt, der dir </a:t>
            </a:r>
            <a:r>
              <a:rPr lang="de-DE" sz="4800"/>
              <a:t>wichtig geworden ist. </a:t>
            </a:r>
            <a:endParaRPr lang="de-DE" sz="48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84546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4A85B-2AC6-4E29-B074-AB92F8FA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/>
          <a:p>
            <a:pPr rtl="0"/>
            <a:r>
              <a:rPr lang="de-DE" b="1" dirty="0"/>
              <a:t>Abrundung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2AB0EB-0819-41F4-99E9-C02FA0DAF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515" y="2169761"/>
            <a:ext cx="9565179" cy="4541381"/>
          </a:xfrm>
        </p:spPr>
        <p:txBody>
          <a:bodyPr rtlCol="0">
            <a:noAutofit/>
          </a:bodyPr>
          <a:lstStyle/>
          <a:p>
            <a:pPr lvl="0"/>
            <a:r>
              <a:rPr lang="de-DE" sz="4400" b="1" dirty="0">
                <a:solidFill>
                  <a:srgbClr val="00B050"/>
                </a:solidFill>
              </a:rPr>
              <a:t>SHARE</a:t>
            </a:r>
          </a:p>
          <a:p>
            <a:pPr lvl="1"/>
            <a:r>
              <a:rPr lang="de-DE" sz="4000" dirty="0"/>
              <a:t>Das Buch trägt den Titel „Go(o)d News“. Was ist an diesen News besonders? </a:t>
            </a:r>
          </a:p>
          <a:p>
            <a:pPr lvl="1"/>
            <a:r>
              <a:rPr lang="de-DE" sz="4000" dirty="0"/>
              <a:t>Der Untertitel lautet „vernünftig glauben“. Wobei möchten dir die Autoren helfen? </a:t>
            </a:r>
            <a:endParaRPr lang="de-DE" sz="8800" dirty="0"/>
          </a:p>
        </p:txBody>
      </p:sp>
      <p:pic>
        <p:nvPicPr>
          <p:cNvPr id="7" name="Picture 2" descr="Ein Bild, das Text, Schrift, Marke, Logo enthält.&#10;&#10;Automatisch generierte Beschreibung">
            <a:extLst>
              <a:ext uri="{FF2B5EF4-FFF2-40B4-BE49-F238E27FC236}">
                <a16:creationId xmlns:a16="http://schemas.microsoft.com/office/drawing/2014/main" id="{D10107F2-ED25-849F-4C8E-DE9DC4E893C6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7810" y="3180451"/>
            <a:ext cx="1540547" cy="2520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3539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ccentBoxVTI">
  <a:themeElements>
    <a:clrScheme name="Bla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399953_TF89213316_Win32" id="{67A28977-17DF-4777-B40A-22DAA598986C}" vid="{8313F26B-4FB6-4A0C-9B52-428916D250D9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0D7697-8E53-4EA8-8CBB-9C19575257B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DF0A252-5923-47A2-A53A-F9BF729089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27DC71-2909-427C-BDB0-3E47E2101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AccentBox-Präsentation</Template>
  <TotalTime>0</TotalTime>
  <Words>2875</Words>
  <Application>Microsoft Office PowerPoint</Application>
  <PresentationFormat>Breitbild</PresentationFormat>
  <Paragraphs>594</Paragraphs>
  <Slides>89</Slides>
  <Notes>89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89</vt:i4>
      </vt:variant>
    </vt:vector>
  </HeadingPairs>
  <TitlesOfParts>
    <vt:vector size="94" baseType="lpstr">
      <vt:lpstr>Arial</vt:lpstr>
      <vt:lpstr>Calibri</vt:lpstr>
      <vt:lpstr>Garamond</vt:lpstr>
      <vt:lpstr>Segoe UI</vt:lpstr>
      <vt:lpstr>AccentBoxVTI</vt:lpstr>
      <vt:lpstr>Religion</vt:lpstr>
      <vt:lpstr>Warm Up</vt:lpstr>
      <vt:lpstr>Einführung</vt:lpstr>
      <vt:lpstr>Wissen erwerben</vt:lpstr>
      <vt:lpstr>Wissen erwerben</vt:lpstr>
      <vt:lpstr>Wissen erwerben</vt:lpstr>
      <vt:lpstr>Wissen erwerben</vt:lpstr>
      <vt:lpstr>Wissen erwerben</vt:lpstr>
      <vt:lpstr>Abrundung</vt:lpstr>
      <vt:lpstr>Religion</vt:lpstr>
      <vt:lpstr>Warm Up</vt:lpstr>
      <vt:lpstr>Gibt es Wahrheit?</vt:lpstr>
      <vt:lpstr>Wissen erwerben</vt:lpstr>
      <vt:lpstr>Wissen erwerben</vt:lpstr>
      <vt:lpstr>Wissen erwerben</vt:lpstr>
      <vt:lpstr>Wissen erwerben</vt:lpstr>
      <vt:lpstr>Wissen erwerben</vt:lpstr>
      <vt:lpstr>Wissen erwerben</vt:lpstr>
      <vt:lpstr>Abrundung</vt:lpstr>
      <vt:lpstr>Religion</vt:lpstr>
      <vt:lpstr>Warm Up</vt:lpstr>
      <vt:lpstr>Wieso soll man der Bibel glauben?</vt:lpstr>
      <vt:lpstr>Wissen erwerben</vt:lpstr>
      <vt:lpstr>Wissen erwerben</vt:lpstr>
      <vt:lpstr>Wissen erwerben</vt:lpstr>
      <vt:lpstr>Abrundung</vt:lpstr>
      <vt:lpstr>Religion</vt:lpstr>
      <vt:lpstr>Warm Up</vt:lpstr>
      <vt:lpstr>Was wissen wir wirklich über Jesus?</vt:lpstr>
      <vt:lpstr>Wissen erwerben</vt:lpstr>
      <vt:lpstr>Wissen erwerben</vt:lpstr>
      <vt:lpstr>Wissen erwerben</vt:lpstr>
      <vt:lpstr>Abrundung</vt:lpstr>
      <vt:lpstr>Religion</vt:lpstr>
      <vt:lpstr>Warm Up</vt:lpstr>
      <vt:lpstr>Bringt Religion nicht nur Gewalt?</vt:lpstr>
      <vt:lpstr>Wissen erwerben</vt:lpstr>
      <vt:lpstr>Wissen erwerben</vt:lpstr>
      <vt:lpstr>Wissen erwerben</vt:lpstr>
      <vt:lpstr>Abrundung</vt:lpstr>
      <vt:lpstr>Religion</vt:lpstr>
      <vt:lpstr>Warm Up</vt:lpstr>
      <vt:lpstr>Widerspricht die Wissenschaft dem Glauben?</vt:lpstr>
      <vt:lpstr>Wissen erwerben</vt:lpstr>
      <vt:lpstr>Wissen erwerben</vt:lpstr>
      <vt:lpstr>Wissen erwerben</vt:lpstr>
      <vt:lpstr>Abrundung</vt:lpstr>
      <vt:lpstr>Religion</vt:lpstr>
      <vt:lpstr>Warm Up</vt:lpstr>
      <vt:lpstr>Ist das Christentum intolerant und diskriminierend?</vt:lpstr>
      <vt:lpstr>Wissen erwerben</vt:lpstr>
      <vt:lpstr>Wissen erwerben</vt:lpstr>
      <vt:lpstr>Wissen erwerben</vt:lpstr>
      <vt:lpstr>Abrundung</vt:lpstr>
      <vt:lpstr>Religion</vt:lpstr>
      <vt:lpstr>Warm Up</vt:lpstr>
      <vt:lpstr>Gott und Leid – wie passt das zusammen?</vt:lpstr>
      <vt:lpstr>Wissen erwerben</vt:lpstr>
      <vt:lpstr>Wissen erwerben</vt:lpstr>
      <vt:lpstr>Wissen erwerben</vt:lpstr>
      <vt:lpstr>Wissen erwerben</vt:lpstr>
      <vt:lpstr>Wissen erwerben</vt:lpstr>
      <vt:lpstr>Abrundung</vt:lpstr>
      <vt:lpstr>Religion</vt:lpstr>
      <vt:lpstr>Warm Up</vt:lpstr>
      <vt:lpstr>Gut sein ohne Gott – geht das?</vt:lpstr>
      <vt:lpstr>Wissen erwerben</vt:lpstr>
      <vt:lpstr>Wissen erwerben</vt:lpstr>
      <vt:lpstr>Wissen erwerben</vt:lpstr>
      <vt:lpstr>Wissen erwerben</vt:lpstr>
      <vt:lpstr>Wissen erwerben</vt:lpstr>
      <vt:lpstr>Wissen erwerben</vt:lpstr>
      <vt:lpstr>Abrundung</vt:lpstr>
      <vt:lpstr>Religion</vt:lpstr>
      <vt:lpstr>Warm Up</vt:lpstr>
      <vt:lpstr>Zorn und Hölle – muss das sein?</vt:lpstr>
      <vt:lpstr>Wissen erwerben</vt:lpstr>
      <vt:lpstr>Wissen erwerben</vt:lpstr>
      <vt:lpstr>Wissen erwerben</vt:lpstr>
      <vt:lpstr>Wissen erwerben</vt:lpstr>
      <vt:lpstr>Wissen erwerben</vt:lpstr>
      <vt:lpstr>Abrundung</vt:lpstr>
      <vt:lpstr>Religion</vt:lpstr>
      <vt:lpstr>Warm Up</vt:lpstr>
      <vt:lpstr>Hat die Welt noch Platz für Gott?</vt:lpstr>
      <vt:lpstr>Wissen erwerben</vt:lpstr>
      <vt:lpstr>Wissen erwerben</vt:lpstr>
      <vt:lpstr>Wissen erwerben</vt:lpstr>
      <vt:lpstr>Abrundung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</dc:title>
  <dc:creator>Henrik Mohn</dc:creator>
  <cp:lastModifiedBy>Hoefflin, Joel</cp:lastModifiedBy>
  <cp:revision>3</cp:revision>
  <dcterms:created xsi:type="dcterms:W3CDTF">2023-12-20T17:18:12Z</dcterms:created>
  <dcterms:modified xsi:type="dcterms:W3CDTF">2024-10-31T09:48:31Z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