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5"/>
  </p:notesMasterIdLst>
  <p:sldIdLst>
    <p:sldId id="256" r:id="rId3"/>
    <p:sldId id="257" r:id="rId4"/>
    <p:sldId id="258" r:id="rId5"/>
    <p:sldId id="259" r:id="rId6"/>
    <p:sldId id="262" r:id="rId7"/>
    <p:sldId id="261" r:id="rId8"/>
    <p:sldId id="260"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497"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498"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499"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500"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501"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502"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503" r:id="rId174"/>
    <p:sldId id="428" r:id="rId175"/>
    <p:sldId id="429" r:id="rId176"/>
    <p:sldId id="430" r:id="rId177"/>
    <p:sldId id="431" r:id="rId178"/>
    <p:sldId id="432" r:id="rId179"/>
    <p:sldId id="433" r:id="rId180"/>
    <p:sldId id="434" r:id="rId181"/>
    <p:sldId id="435" r:id="rId182"/>
    <p:sldId id="504" r:id="rId183"/>
    <p:sldId id="437" r:id="rId184"/>
    <p:sldId id="438" r:id="rId185"/>
    <p:sldId id="439" r:id="rId186"/>
    <p:sldId id="440" r:id="rId187"/>
    <p:sldId id="441" r:id="rId188"/>
    <p:sldId id="442" r:id="rId189"/>
    <p:sldId id="443" r:id="rId190"/>
    <p:sldId id="444" r:id="rId191"/>
    <p:sldId id="445" r:id="rId192"/>
    <p:sldId id="511" r:id="rId193"/>
    <p:sldId id="446" r:id="rId194"/>
    <p:sldId id="505" r:id="rId195"/>
    <p:sldId id="448" r:id="rId196"/>
    <p:sldId id="449" r:id="rId197"/>
    <p:sldId id="450" r:id="rId198"/>
    <p:sldId id="451" r:id="rId199"/>
    <p:sldId id="527" r:id="rId200"/>
    <p:sldId id="452" r:id="rId201"/>
    <p:sldId id="453" r:id="rId202"/>
    <p:sldId id="454" r:id="rId203"/>
    <p:sldId id="455" r:id="rId204"/>
    <p:sldId id="514" r:id="rId205"/>
    <p:sldId id="513" r:id="rId206"/>
    <p:sldId id="512" r:id="rId207"/>
    <p:sldId id="506" r:id="rId208"/>
    <p:sldId id="458" r:id="rId209"/>
    <p:sldId id="459" r:id="rId210"/>
    <p:sldId id="460" r:id="rId211"/>
    <p:sldId id="461" r:id="rId212"/>
    <p:sldId id="462" r:id="rId213"/>
    <p:sldId id="463" r:id="rId214"/>
    <p:sldId id="464" r:id="rId215"/>
    <p:sldId id="465" r:id="rId216"/>
    <p:sldId id="515" r:id="rId217"/>
    <p:sldId id="466" r:id="rId218"/>
    <p:sldId id="516" r:id="rId219"/>
    <p:sldId id="507" r:id="rId220"/>
    <p:sldId id="468" r:id="rId221"/>
    <p:sldId id="469" r:id="rId222"/>
    <p:sldId id="470" r:id="rId223"/>
    <p:sldId id="471" r:id="rId224"/>
    <p:sldId id="472" r:id="rId225"/>
    <p:sldId id="473" r:id="rId226"/>
    <p:sldId id="519" r:id="rId227"/>
    <p:sldId id="474" r:id="rId228"/>
    <p:sldId id="520" r:id="rId229"/>
    <p:sldId id="517" r:id="rId230"/>
    <p:sldId id="518" r:id="rId231"/>
    <p:sldId id="508" r:id="rId232"/>
    <p:sldId id="477" r:id="rId233"/>
    <p:sldId id="478" r:id="rId234"/>
    <p:sldId id="479" r:id="rId235"/>
    <p:sldId id="480" r:id="rId236"/>
    <p:sldId id="481" r:id="rId237"/>
    <p:sldId id="482" r:id="rId238"/>
    <p:sldId id="521" r:id="rId239"/>
    <p:sldId id="484" r:id="rId240"/>
    <p:sldId id="522" r:id="rId241"/>
    <p:sldId id="523" r:id="rId242"/>
    <p:sldId id="524" r:id="rId243"/>
    <p:sldId id="509" r:id="rId244"/>
    <p:sldId id="487" r:id="rId245"/>
    <p:sldId id="488" r:id="rId246"/>
    <p:sldId id="489" r:id="rId247"/>
    <p:sldId id="490" r:id="rId248"/>
    <p:sldId id="492" r:id="rId249"/>
    <p:sldId id="493" r:id="rId250"/>
    <p:sldId id="491" r:id="rId251"/>
    <p:sldId id="494" r:id="rId252"/>
    <p:sldId id="528" r:id="rId253"/>
    <p:sldId id="510" r:id="rId25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theme" Target="theme/theme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tableStyles" Target="tableStyles.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notesMaster" Target="notesMasters/notesMaster1.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presProps" Target="presProps.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B964F-F6EB-4245-8047-74B0033CFB78}" type="datetimeFigureOut">
              <a:rPr lang="de-DE" smtClean="0"/>
              <a:t>10.02.2025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55147-5696-42FA-9B09-C8837171A728}" type="slidenum">
              <a:rPr lang="de-DE" smtClean="0"/>
              <a:t>‹Nr.›</a:t>
            </a:fld>
            <a:endParaRPr lang="de-DE"/>
          </a:p>
        </p:txBody>
      </p:sp>
    </p:spTree>
    <p:extLst>
      <p:ext uri="{BB962C8B-B14F-4D97-AF65-F5344CB8AC3E}">
        <p14:creationId xmlns:p14="http://schemas.microsoft.com/office/powerpoint/2010/main" val="11898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BAAD51-281B-4461-AA30-2840DAE209C3}" type="slidenum">
              <a:rPr lang="de-DE" smtClean="0"/>
              <a:t>15</a:t>
            </a:fld>
            <a:endParaRPr lang="de-DE"/>
          </a:p>
        </p:txBody>
      </p:sp>
    </p:spTree>
    <p:extLst>
      <p:ext uri="{BB962C8B-B14F-4D97-AF65-F5344CB8AC3E}">
        <p14:creationId xmlns:p14="http://schemas.microsoft.com/office/powerpoint/2010/main" val="60636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723D9-4DBD-DEF2-6667-88875F52C8A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68D195-A870-C40D-9E13-A0BB851C9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7EAA0B1-E7F1-83B0-1565-E49244A12210}"/>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5" name="Fußzeilenplatzhalter 4">
            <a:extLst>
              <a:ext uri="{FF2B5EF4-FFF2-40B4-BE49-F238E27FC236}">
                <a16:creationId xmlns:a16="http://schemas.microsoft.com/office/drawing/2014/main" id="{937C6B6E-8628-5B26-91B9-0C3304EDF0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8884245-EE63-6AE7-E454-1C530F6416F6}"/>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365863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67767-0AB2-2693-8C1E-6FAD52A24B3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5CF9A15-616F-F421-8D9E-0BF48C04897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D74802-050D-049D-5103-9EDF7A907E94}"/>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5" name="Fußzeilenplatzhalter 4">
            <a:extLst>
              <a:ext uri="{FF2B5EF4-FFF2-40B4-BE49-F238E27FC236}">
                <a16:creationId xmlns:a16="http://schemas.microsoft.com/office/drawing/2014/main" id="{45F35A1C-CD0F-9C11-C1BA-9245101740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A907ED-561C-78A1-BFF5-C9DB1F583A83}"/>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416013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8147C9D-8A4E-1031-FFFD-5143BAD9566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5A9A6B1-5EA6-0B56-AAF1-061EF4722C4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2E1969-832E-BC3C-1E8A-C7EB2886C09A}"/>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5" name="Fußzeilenplatzhalter 4">
            <a:extLst>
              <a:ext uri="{FF2B5EF4-FFF2-40B4-BE49-F238E27FC236}">
                <a16:creationId xmlns:a16="http://schemas.microsoft.com/office/drawing/2014/main" id="{59EFD68B-7645-12A7-7CFF-7AF3BC114A9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0797E0-6E49-172D-68F0-7C2504821CD8}"/>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329887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e-DE"/>
              <a:t>Mastertitelformat bearbeiten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2/10/2025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26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194512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2/10/2025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6645650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13010304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e-DE"/>
              <a:t>Mastertitelformat bearbeiten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57300"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33864"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327919349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2355967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3069963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e-DE"/>
              <a:t>Mastertitelformat bearbeiten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2/10/2025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870429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CC046-3893-0E08-0170-8C2518B5FC9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9BBB5E-79FC-1A5B-BC0F-A60AD84718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9F76F3-BF96-C8B4-7B8D-92859E11407C}"/>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5" name="Fußzeilenplatzhalter 4">
            <a:extLst>
              <a:ext uri="{FF2B5EF4-FFF2-40B4-BE49-F238E27FC236}">
                <a16:creationId xmlns:a16="http://schemas.microsoft.com/office/drawing/2014/main" id="{100E8BDD-5F50-AF4A-1A14-C4E1655369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D58DBD-CC2D-843C-A45A-74E524EBA1EC}"/>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646589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e-DE"/>
              <a:t>Mastertitelformat bearbeiten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2/10/2025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350488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25098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extLst>
      <p:ext uri="{BB962C8B-B14F-4D97-AF65-F5344CB8AC3E}">
        <p14:creationId xmlns:p14="http://schemas.microsoft.com/office/powerpoint/2010/main" val="118775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8DBA8-9A80-2538-CF7F-2F13B23A4C4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536F36D-921C-30F7-C011-7279FB2747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2920603-E7F2-4EC7-E53D-770938BAD3FD}"/>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5" name="Fußzeilenplatzhalter 4">
            <a:extLst>
              <a:ext uri="{FF2B5EF4-FFF2-40B4-BE49-F238E27FC236}">
                <a16:creationId xmlns:a16="http://schemas.microsoft.com/office/drawing/2014/main" id="{7DB59B40-D456-C076-4F7D-EE895EC85F2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2C4EDE-126C-5B8F-3FA7-1D44E40D485A}"/>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266517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890E6-283E-3374-D8BF-B32C945B794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7DD89F-7617-1D4B-9B8B-63D304D65EB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70DF003-591A-521C-9816-283D651226C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E772BD0-3967-3C80-2B6D-0DC1FD491A55}"/>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6" name="Fußzeilenplatzhalter 5">
            <a:extLst>
              <a:ext uri="{FF2B5EF4-FFF2-40B4-BE49-F238E27FC236}">
                <a16:creationId xmlns:a16="http://schemas.microsoft.com/office/drawing/2014/main" id="{3F13CF5D-52FA-93ED-BDD3-BB0EDC39740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924913E-23C9-C8FF-D5D9-E8BB3C57993E}"/>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291279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1161E-A7E4-7CE7-70E7-83ACC4664A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21E8F26-6E46-C8A6-A27F-4CBC7CE27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BE88576-537F-0981-F03C-949255E38BA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1A37D65-324A-2466-7DAD-17FE339FE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0337F26-755C-F386-B2CF-AA6C92BE293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DF392A7-F318-3DE0-7842-AD61E68DA66C}"/>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8" name="Fußzeilenplatzhalter 7">
            <a:extLst>
              <a:ext uri="{FF2B5EF4-FFF2-40B4-BE49-F238E27FC236}">
                <a16:creationId xmlns:a16="http://schemas.microsoft.com/office/drawing/2014/main" id="{5677179B-EA60-CBFC-958E-DB8E2C90DA2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E298910-80B0-CDD6-2174-AFFCE87A47BF}"/>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147920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1AA97-3BE2-CF9B-3489-7B29F5790B8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76CA85C-98BF-97EE-0B27-D9CCD8026AF0}"/>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4" name="Fußzeilenplatzhalter 3">
            <a:extLst>
              <a:ext uri="{FF2B5EF4-FFF2-40B4-BE49-F238E27FC236}">
                <a16:creationId xmlns:a16="http://schemas.microsoft.com/office/drawing/2014/main" id="{EB744F25-0FF2-AAE9-0777-BC5204DE3EA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F2BA743-8D2A-FA50-4A47-3493B2B3F133}"/>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367123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7996670-4521-9505-E91B-8E78525007C4}"/>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3" name="Fußzeilenplatzhalter 2">
            <a:extLst>
              <a:ext uri="{FF2B5EF4-FFF2-40B4-BE49-F238E27FC236}">
                <a16:creationId xmlns:a16="http://schemas.microsoft.com/office/drawing/2014/main" id="{7D9CF1BD-00E2-242E-512B-276355D48F8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6D568E9-401C-295B-00FE-6A963EE171BA}"/>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327420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718CB-DE02-036E-E8F6-38EE84E08B0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48C283D-FA15-B94D-B153-FF7C4892C7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53E0559-2B50-B7D1-BDD0-5A149C345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741E13-E7A4-6C84-26FD-C0563665A060}"/>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6" name="Fußzeilenplatzhalter 5">
            <a:extLst>
              <a:ext uri="{FF2B5EF4-FFF2-40B4-BE49-F238E27FC236}">
                <a16:creationId xmlns:a16="http://schemas.microsoft.com/office/drawing/2014/main" id="{B3FE2A9A-2F18-B4B8-F59F-6C0AACCB72D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066765A-052F-CC89-A1E9-071B5ECC97E9}"/>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32259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D775D-66CB-98F3-C983-97617A14CE6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DEC4560-D612-4239-A92E-21F801E3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7DBD2B-0B8E-B8B7-7364-5BB944443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42391D7-6B92-3EA2-1CBB-0C65823DB97E}"/>
              </a:ext>
            </a:extLst>
          </p:cNvPr>
          <p:cNvSpPr>
            <a:spLocks noGrp="1"/>
          </p:cNvSpPr>
          <p:nvPr>
            <p:ph type="dt" sz="half" idx="10"/>
          </p:nvPr>
        </p:nvSpPr>
        <p:spPr/>
        <p:txBody>
          <a:bodyPr/>
          <a:lstStyle/>
          <a:p>
            <a:fld id="{71D4060A-9964-4E21-92C2-2E55E0D0D3DD}" type="datetimeFigureOut">
              <a:rPr lang="de-DE" smtClean="0"/>
              <a:t>10.02.2025</a:t>
            </a:fld>
            <a:endParaRPr lang="de-DE"/>
          </a:p>
        </p:txBody>
      </p:sp>
      <p:sp>
        <p:nvSpPr>
          <p:cNvPr id="6" name="Fußzeilenplatzhalter 5">
            <a:extLst>
              <a:ext uri="{FF2B5EF4-FFF2-40B4-BE49-F238E27FC236}">
                <a16:creationId xmlns:a16="http://schemas.microsoft.com/office/drawing/2014/main" id="{D01FEA87-E6D1-8D21-8DA3-58E604D42B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067D097-84D2-6E95-BE5F-5741449BB9FD}"/>
              </a:ext>
            </a:extLst>
          </p:cNvPr>
          <p:cNvSpPr>
            <a:spLocks noGrp="1"/>
          </p:cNvSpPr>
          <p:nvPr>
            <p:ph type="sldNum" sz="quarter" idx="12"/>
          </p:nvPr>
        </p:nvSpPr>
        <p:spPr/>
        <p:txBody>
          <a:bodyPr/>
          <a:lstStyle/>
          <a:p>
            <a:fld id="{16C61754-DCBB-4BA3-ABD9-1C3F693E4C94}" type="slidenum">
              <a:rPr lang="de-DE" smtClean="0"/>
              <a:t>‹Nr.›</a:t>
            </a:fld>
            <a:endParaRPr lang="de-DE"/>
          </a:p>
        </p:txBody>
      </p:sp>
    </p:spTree>
    <p:extLst>
      <p:ext uri="{BB962C8B-B14F-4D97-AF65-F5344CB8AC3E}">
        <p14:creationId xmlns:p14="http://schemas.microsoft.com/office/powerpoint/2010/main" val="401960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E2C3D7D-6DC5-D689-9E4A-3016FD0F5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A8DDEB4-98BD-7951-5557-4EDA26714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0ABCA3-84FD-0087-4D33-2529008D4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D4060A-9964-4E21-92C2-2E55E0D0D3DD}" type="datetimeFigureOut">
              <a:rPr lang="de-DE" smtClean="0"/>
              <a:t>10.02.2025</a:t>
            </a:fld>
            <a:endParaRPr lang="de-DE"/>
          </a:p>
        </p:txBody>
      </p:sp>
      <p:sp>
        <p:nvSpPr>
          <p:cNvPr id="5" name="Fußzeilenplatzhalter 4">
            <a:extLst>
              <a:ext uri="{FF2B5EF4-FFF2-40B4-BE49-F238E27FC236}">
                <a16:creationId xmlns:a16="http://schemas.microsoft.com/office/drawing/2014/main" id="{A19D553E-B39E-C0E1-0DBF-20C97AED1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D6DA467A-E9AB-B168-0931-511139E78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C61754-DCBB-4BA3-ABD9-1C3F693E4C94}" type="slidenum">
              <a:rPr lang="de-DE" smtClean="0"/>
              <a:t>‹Nr.›</a:t>
            </a:fld>
            <a:endParaRPr lang="de-DE"/>
          </a:p>
        </p:txBody>
      </p:sp>
    </p:spTree>
    <p:extLst>
      <p:ext uri="{BB962C8B-B14F-4D97-AF65-F5344CB8AC3E}">
        <p14:creationId xmlns:p14="http://schemas.microsoft.com/office/powerpoint/2010/main" val="1090170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2/10/2025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495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destatis.de/DE/Themen/Gesellschaft-Umwelt/Gesundheit/Schwangerschaftsabbrueche/_inhalt.html"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https://www.1000plus.net/de-de/lifexperts/alle-informationen-fuer-eine-kultur-des-lebens/abtreibungen-weltweit"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youtube.com/watch?v=-UE0MErePNc"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hyperlink" Target="https://www.youtube.com/watch?v=n9kQLU3Q8A0"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hyperlink" Target="https://www.youtube.com/watch?v=rIaHJX0z5Ns"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hyperlink" Target="https://youtu.be/qLi0d89Xjzs"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hyperlink" Target="https://www.bing.com/videos/riverview/relatedvideo?&amp;q=zeitmanagement+einfach+erkl%c3%a4rt&amp;&amp;mid=25C73B4F3611F95B9B8925C73B4F3611F95B9B89&amp;&amp;mcid=E4FA7435266B4303AB32FE8403C27EF4&amp;FORM=VRDGAR"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hyperlink" Target="https://www.youtube.com/watch?v=oVjN7fYsqfM"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3" Type="http://schemas.openxmlformats.org/officeDocument/2006/relationships/hyperlink" Target="https://www.bing.com/videos/riverview/relatedvideo?&amp;q=zeitmanagement+einfach+erkl%c3%a4rt&amp;&amp;mid=25C73B4F3611F95B9B8925C73B4F3611F95B9B89&amp;&amp;mcid=E4FA7435266B4303AB32FE8403C27EF4&amp;FORM=VRDGAR"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277538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Nenne Kennzeichen einer „christlichen Ethik“. </a:t>
            </a:r>
          </a:p>
          <a:p>
            <a:pPr lvl="1"/>
            <a:r>
              <a:rPr lang="de-DE" sz="4000" dirty="0"/>
              <a:t>Wer empfängt „das Gute“? </a:t>
            </a:r>
          </a:p>
          <a:p>
            <a:pPr lvl="1"/>
            <a:r>
              <a:rPr lang="de-DE" sz="4000" dirty="0"/>
              <a:t>Wer ist der „Nächste“ für einen Christen? </a:t>
            </a:r>
          </a:p>
          <a:p>
            <a:pPr lvl="1"/>
            <a:r>
              <a:rPr lang="de-DE" sz="4000" dirty="0"/>
              <a:t>Erkläre die Nagelprobe für christliche Ethik. </a:t>
            </a:r>
          </a:p>
          <a:p>
            <a:pPr lvl="1"/>
            <a:r>
              <a:rPr lang="de-DE" sz="4000" dirty="0"/>
              <a:t>Weshalb können Christen ethisch handeln? </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5971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66 </a:t>
            </a:r>
            <a:r>
              <a:rPr lang="de-DE" sz="3600" dirty="0"/>
              <a:t>auf.</a:t>
            </a:r>
          </a:p>
          <a:p>
            <a:r>
              <a:rPr lang="de-DE" sz="3600" dirty="0" err="1"/>
              <a:t>Lies</a:t>
            </a:r>
            <a:r>
              <a:rPr lang="de-DE" sz="3600" dirty="0"/>
              <a:t> Seite 66 „</a:t>
            </a:r>
            <a:r>
              <a:rPr lang="de-DE" sz="3600" i="1" dirty="0"/>
              <a:t>Nach sexuellen Verletzungen</a:t>
            </a:r>
            <a:r>
              <a:rPr lang="de-DE" sz="36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5799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8000" b="1" dirty="0">
                <a:solidFill>
                  <a:srgbClr val="00B050"/>
                </a:solidFill>
              </a:rPr>
              <a:t>SHARE</a:t>
            </a:r>
            <a:r>
              <a:rPr lang="de-DE" sz="8000" dirty="0">
                <a:solidFill>
                  <a:srgbClr val="00B050"/>
                </a:solidFill>
              </a:rPr>
              <a:t> </a:t>
            </a:r>
          </a:p>
          <a:p>
            <a:pPr lvl="1" algn="just"/>
            <a:r>
              <a:rPr lang="de-DE" sz="4800" dirty="0"/>
              <a:t>Weshalb ist Sexualität verletzlich? </a:t>
            </a:r>
          </a:p>
          <a:p>
            <a:pPr marL="457200" lvl="1" indent="0" algn="just">
              <a:buNone/>
            </a:pPr>
            <a:endParaRPr lang="de-DE" sz="4800" dirty="0"/>
          </a:p>
          <a:p>
            <a:pPr lvl="1" algn="just"/>
            <a:r>
              <a:rPr lang="de-DE" sz="4800" dirty="0"/>
              <a:t>Welche Hilfe gibt es, um wieder Freude zu erlangen?</a:t>
            </a:r>
            <a:endParaRPr lang="de-DE" sz="60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0226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54C8-0E6A-E6AC-718A-C434B6D3F0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757876-5E4B-EA16-C972-5758353CB309}"/>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2087B1BE-7286-1754-86B6-8379835736A8}"/>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3EEB026E-780F-7996-E5B6-D0C2A3920035}"/>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8676454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32548053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lnSpcReduction="10000"/>
          </a:bodyPr>
          <a:lstStyle/>
          <a:p>
            <a:r>
              <a:rPr lang="de-DE" sz="2800" dirty="0"/>
              <a:t>Seht euch bitte nur die Überschriften an: </a:t>
            </a:r>
            <a:r>
              <a:rPr lang="de-DE" sz="2800" dirty="0">
                <a:hlinkClick r:id="rId3"/>
              </a:rPr>
              <a:t>Schwangerschaftsabbrüche (Abtreibungen) in Deutschland - Statistisches Bundesamt</a:t>
            </a:r>
            <a:r>
              <a:rPr lang="de-DE" sz="2800" dirty="0"/>
              <a:t> </a:t>
            </a:r>
          </a:p>
          <a:p>
            <a:endParaRPr lang="de-DE" sz="2800" dirty="0"/>
          </a:p>
          <a:p>
            <a:r>
              <a:rPr lang="de-DE" sz="2800" dirty="0"/>
              <a:t>Welche Entwicklung zeigt sich in den letzten Jahren? </a:t>
            </a:r>
          </a:p>
          <a:p>
            <a:endParaRPr lang="de-DE" sz="2800" dirty="0"/>
          </a:p>
          <a:p>
            <a:r>
              <a:rPr lang="de-DE" sz="2800" dirty="0"/>
              <a:t>Sieh dir diese Zahlen an: </a:t>
            </a:r>
            <a:r>
              <a:rPr lang="de-DE" sz="2800" dirty="0">
                <a:hlinkClick r:id="rId4"/>
              </a:rPr>
              <a:t>Abtreibungen weltweit | 1000plus</a:t>
            </a:r>
            <a:r>
              <a:rPr lang="de-DE" sz="2800" dirty="0"/>
              <a:t> </a:t>
            </a:r>
          </a:p>
          <a:p>
            <a:endParaRPr lang="de-DE" sz="2800" dirty="0"/>
          </a:p>
          <a:p>
            <a:r>
              <a:rPr lang="de-DE" sz="2800" dirty="0"/>
              <a:t>Was bewirken oder bedeuten solche Zahlen bei dir / für dich? </a:t>
            </a:r>
          </a:p>
        </p:txBody>
      </p:sp>
    </p:spTree>
    <p:extLst>
      <p:ext uri="{BB962C8B-B14F-4D97-AF65-F5344CB8AC3E}">
        <p14:creationId xmlns:p14="http://schemas.microsoft.com/office/powerpoint/2010/main" val="192389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Medizinethik 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13746200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68 </a:t>
            </a:r>
            <a:r>
              <a:rPr lang="de-DE" sz="3600" dirty="0"/>
              <a:t>auf. </a:t>
            </a:r>
          </a:p>
          <a:p>
            <a:r>
              <a:rPr lang="de-DE" sz="3600" dirty="0" err="1"/>
              <a:t>Lies</a:t>
            </a:r>
            <a:r>
              <a:rPr lang="de-DE" sz="3600" dirty="0"/>
              <a:t> Seite 68–69 „</a:t>
            </a:r>
            <a:r>
              <a:rPr lang="de-DE" sz="3600" i="1" dirty="0"/>
              <a:t>Ob gesund oder krank</a:t>
            </a:r>
            <a:r>
              <a:rPr lang="de-DE" sz="3600" dirty="0"/>
              <a:t> …“. </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t>
            </a:r>
            <a:r>
              <a:rPr lang="de-DE" sz="3400" b="1" dirty="0" err="1"/>
              <a:t>a+c</a:t>
            </a:r>
            <a:r>
              <a:rPr lang="de-DE" sz="3400" dirty="0"/>
              <a:t>.</a:t>
            </a:r>
          </a:p>
          <a:p>
            <a:pPr lvl="1"/>
            <a:r>
              <a:rPr lang="de-DE" sz="3400" b="1" dirty="0">
                <a:solidFill>
                  <a:srgbClr val="C00000"/>
                </a:solidFill>
              </a:rPr>
              <a:t>M-Niveau</a:t>
            </a:r>
            <a:r>
              <a:rPr lang="de-DE" sz="3400" dirty="0"/>
              <a:t>: </a:t>
            </a:r>
            <a:r>
              <a:rPr lang="de-DE" sz="3400" b="1" dirty="0"/>
              <a:t>Aufgabe 1 a-c.</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84851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Worauf basiert die „Würde“ des Menschen im Grundgesetz der BRD? </a:t>
            </a:r>
          </a:p>
          <a:p>
            <a:pPr marL="457200" lvl="1" indent="0">
              <a:buNone/>
            </a:pPr>
            <a:endParaRPr lang="de-DE" sz="4000" dirty="0"/>
          </a:p>
          <a:p>
            <a:pPr lvl="1"/>
            <a:r>
              <a:rPr lang="de-DE" sz="4000" dirty="0"/>
              <a:t>Wodurch unterscheidet sich der Mensch von allen anderen Lebewesen?</a:t>
            </a:r>
          </a:p>
          <a:p>
            <a:pPr marL="457200" lvl="1" indent="0">
              <a:buNone/>
            </a:pPr>
            <a:endParaRPr lang="de-DE" sz="4000" dirty="0"/>
          </a:p>
          <a:p>
            <a:pPr lvl="1"/>
            <a:r>
              <a:rPr lang="de-DE" sz="4000" dirty="0"/>
              <a:t>Worauf beruht die Stellung des Menschen NICHT?</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73075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69 </a:t>
            </a:r>
            <a:r>
              <a:rPr lang="de-DE" sz="3600" dirty="0"/>
              <a:t>auf. </a:t>
            </a:r>
          </a:p>
          <a:p>
            <a:r>
              <a:rPr lang="de-DE" sz="3600" dirty="0" err="1"/>
              <a:t>Lies</a:t>
            </a:r>
            <a:r>
              <a:rPr lang="de-DE" sz="3600" dirty="0"/>
              <a:t> Seite 69–70 „</a:t>
            </a:r>
            <a:r>
              <a:rPr lang="de-DE" sz="3600" i="1" dirty="0"/>
              <a:t>Fürsorge für Körper und Geist“</a:t>
            </a:r>
            <a:r>
              <a:rPr lang="de-DE" sz="3600" dirty="0"/>
              <a:t>.</a:t>
            </a:r>
          </a:p>
          <a:p>
            <a:pPr marL="0" indent="0">
              <a:buNone/>
            </a:pPr>
            <a:endParaRPr lang="de-DE" sz="3600" dirty="0"/>
          </a:p>
          <a:p>
            <a:r>
              <a:rPr lang="de-DE" sz="3600" b="1" dirty="0">
                <a:solidFill>
                  <a:srgbClr val="FF0000"/>
                </a:solidFill>
              </a:rPr>
              <a:t>THINK</a:t>
            </a:r>
          </a:p>
          <a:p>
            <a:pPr lvl="1"/>
            <a:r>
              <a:rPr lang="de-DE" sz="3400" dirty="0"/>
              <a:t>Bearbeite während des Lesens </a:t>
            </a:r>
            <a:r>
              <a:rPr lang="de-DE" sz="3400" b="1" dirty="0"/>
              <a:t>Aufgabe 2</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53910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lnSpcReduction="10000"/>
          </a:bodyPr>
          <a:lstStyle/>
          <a:p>
            <a:r>
              <a:rPr lang="de-DE" sz="5400" b="1" dirty="0">
                <a:solidFill>
                  <a:srgbClr val="00B050"/>
                </a:solidFill>
              </a:rPr>
              <a:t>SHARE</a:t>
            </a:r>
            <a:r>
              <a:rPr lang="de-DE" sz="5400" dirty="0">
                <a:solidFill>
                  <a:srgbClr val="00B050"/>
                </a:solidFill>
              </a:rPr>
              <a:t> </a:t>
            </a:r>
          </a:p>
          <a:p>
            <a:pPr lvl="1"/>
            <a:r>
              <a:rPr lang="de-DE" sz="4000" dirty="0"/>
              <a:t>Was gilt es in Ganzheit zu schätzen und </a:t>
            </a:r>
            <a:br>
              <a:rPr lang="de-DE" sz="4000" dirty="0"/>
            </a:br>
            <a:r>
              <a:rPr lang="de-DE" sz="4000" dirty="0"/>
              <a:t>zu bewahren? </a:t>
            </a:r>
          </a:p>
          <a:p>
            <a:pPr marL="457200" lvl="1" indent="0">
              <a:buNone/>
            </a:pPr>
            <a:endParaRPr lang="de-DE" sz="4000" dirty="0"/>
          </a:p>
          <a:p>
            <a:pPr lvl="1"/>
            <a:r>
              <a:rPr lang="de-DE" sz="4000" dirty="0"/>
              <a:t>Weshalb ist der Lebensgeist Gottes bedeutsam? </a:t>
            </a:r>
          </a:p>
          <a:p>
            <a:pPr lvl="1"/>
            <a:endParaRPr lang="de-DE" sz="4000" dirty="0"/>
          </a:p>
          <a:p>
            <a:pPr lvl="1"/>
            <a:r>
              <a:rPr lang="de-DE" sz="4000" dirty="0"/>
              <a:t>Was ist Menschen von Gott untersagt?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3859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lgn="just"/>
            <a:r>
              <a:rPr lang="de-DE" sz="3200" dirty="0"/>
              <a:t>„</a:t>
            </a:r>
            <a:r>
              <a:rPr lang="de-DE" sz="3200" i="1" dirty="0"/>
              <a:t>Euch allen wünschen wir einen erfrischenden Leseertrag mit ermutigenden Einsichten und neuen Anstößen zu einer durch das Evangelium von Jesus Christus befreit praktizierten Ethik vor Gott</a:t>
            </a:r>
            <a:r>
              <a:rPr lang="de-DE" sz="3200" dirty="0"/>
              <a:t>.“ </a:t>
            </a:r>
          </a:p>
          <a:p>
            <a:pPr lvl="1"/>
            <a:r>
              <a:rPr lang="de-DE" sz="4000" dirty="0"/>
              <a:t>Was meinen die Autoren mit diesem Satz? </a:t>
            </a:r>
          </a:p>
          <a:p>
            <a:pPr lvl="1"/>
            <a:r>
              <a:rPr lang="de-DE" sz="4000" dirty="0"/>
              <a:t>Weshalb spielt das Evangelium eine tragende Rolle bei der christlichen Ethik? </a:t>
            </a:r>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0209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70 </a:t>
            </a:r>
            <a:r>
              <a:rPr lang="de-DE" sz="3600" dirty="0"/>
              <a:t>auf. </a:t>
            </a:r>
          </a:p>
          <a:p>
            <a:r>
              <a:rPr lang="de-DE" sz="3600" dirty="0" err="1"/>
              <a:t>Lies</a:t>
            </a:r>
            <a:r>
              <a:rPr lang="de-DE" sz="3600" dirty="0"/>
              <a:t> Seite 70–71 „</a:t>
            </a:r>
            <a:r>
              <a:rPr lang="de-DE" sz="3600" i="1" dirty="0"/>
              <a:t>Aufruhr gegen Gott</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000" b="1" dirty="0">
                <a:solidFill>
                  <a:srgbClr val="92D050"/>
                </a:solidFill>
              </a:rPr>
              <a:t>G-Niveau</a:t>
            </a:r>
            <a:r>
              <a:rPr lang="de-DE" sz="3000" dirty="0"/>
              <a:t>: </a:t>
            </a:r>
            <a:r>
              <a:rPr lang="de-DE" sz="3000" b="1" dirty="0"/>
              <a:t>Aufgabe 3 </a:t>
            </a:r>
            <a:r>
              <a:rPr lang="de-DE" sz="3000" b="1" dirty="0" err="1"/>
              <a:t>a-b+e</a:t>
            </a:r>
            <a:r>
              <a:rPr lang="de-DE" sz="3000" dirty="0"/>
              <a:t>. </a:t>
            </a:r>
          </a:p>
          <a:p>
            <a:pPr lvl="2"/>
            <a:r>
              <a:rPr lang="de-DE" sz="3000" b="1" dirty="0">
                <a:solidFill>
                  <a:srgbClr val="C00000"/>
                </a:solidFill>
              </a:rPr>
              <a:t>M-Niveau</a:t>
            </a:r>
            <a:r>
              <a:rPr lang="de-DE" sz="3000" dirty="0"/>
              <a:t>: </a:t>
            </a:r>
            <a:r>
              <a:rPr lang="de-DE" sz="3000" b="1" dirty="0"/>
              <a:t>Aufgabe 3 a-e.</a:t>
            </a:r>
            <a:endParaRPr lang="de-DE" sz="3000" dirty="0"/>
          </a:p>
          <a:p>
            <a:pPr lvl="1"/>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7406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Womit rechtfertigt man die Beendigung ungeborenen Lebens?</a:t>
            </a:r>
          </a:p>
          <a:p>
            <a:pPr lvl="1"/>
            <a:r>
              <a:rPr lang="de-DE" sz="4000" dirty="0"/>
              <a:t>Was ist dir beim Gegenüberstellen der Zahlen aufgefallen?</a:t>
            </a:r>
          </a:p>
          <a:p>
            <a:pPr lvl="1"/>
            <a:r>
              <a:rPr lang="de-DE" sz="4000" dirty="0"/>
              <a:t>Was stellt die Tötung eventuell behinderter Menschen im Mutterleib infrage?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3356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71 </a:t>
            </a:r>
            <a:r>
              <a:rPr lang="de-DE" sz="3600" dirty="0"/>
              <a:t>auf. </a:t>
            </a:r>
          </a:p>
          <a:p>
            <a:r>
              <a:rPr lang="de-DE" sz="3600" dirty="0" err="1"/>
              <a:t>Lies</a:t>
            </a:r>
            <a:r>
              <a:rPr lang="de-DE" sz="3600" dirty="0"/>
              <a:t> Seite 71–72 „</a:t>
            </a:r>
            <a:r>
              <a:rPr lang="de-DE" sz="3600" i="1" dirty="0"/>
              <a:t>Entwertung des Lebens</a:t>
            </a:r>
            <a:r>
              <a:rPr lang="de-DE" sz="3600" dirty="0"/>
              <a:t> …“.</a:t>
            </a:r>
          </a:p>
          <a:p>
            <a:pPr marL="0" indent="0">
              <a:buNone/>
            </a:pPr>
            <a:endParaRPr lang="de-DE" sz="3600" dirty="0"/>
          </a:p>
          <a:p>
            <a:r>
              <a:rPr lang="de-DE" sz="3600" b="1" dirty="0">
                <a:solidFill>
                  <a:srgbClr val="FF0000"/>
                </a:solidFill>
              </a:rPr>
              <a:t>THINK</a:t>
            </a:r>
          </a:p>
          <a:p>
            <a:pPr lvl="1"/>
            <a:r>
              <a:rPr lang="de-DE" sz="3400" dirty="0"/>
              <a:t>Beantworte die Fragen in </a:t>
            </a:r>
            <a:r>
              <a:rPr lang="de-DE" sz="3400" b="1" dirty="0"/>
              <a:t>Aufgabe 4</a:t>
            </a:r>
            <a:r>
              <a:rPr lang="de-DE" sz="3400" dirty="0"/>
              <a:t>. </a:t>
            </a:r>
          </a:p>
          <a:p>
            <a:pPr lvl="2"/>
            <a:r>
              <a:rPr lang="de-DE" sz="3200" b="1" dirty="0">
                <a:solidFill>
                  <a:srgbClr val="92D050"/>
                </a:solidFill>
              </a:rPr>
              <a:t>G-Niveau</a:t>
            </a:r>
            <a:r>
              <a:rPr lang="de-DE" sz="3200" dirty="0"/>
              <a:t>: </a:t>
            </a:r>
            <a:r>
              <a:rPr lang="de-DE" sz="3200" b="1" dirty="0"/>
              <a:t>Markiere im Text Antworten zu a-e</a:t>
            </a:r>
            <a:r>
              <a:rPr lang="de-DE" sz="3200" dirty="0"/>
              <a:t>. </a:t>
            </a:r>
          </a:p>
          <a:p>
            <a:pPr lvl="2"/>
            <a:r>
              <a:rPr lang="de-DE" sz="3200" b="1" dirty="0">
                <a:solidFill>
                  <a:srgbClr val="C00000"/>
                </a:solidFill>
              </a:rPr>
              <a:t>M-Niveau</a:t>
            </a:r>
            <a:r>
              <a:rPr lang="de-DE" sz="3200" dirty="0"/>
              <a:t>: </a:t>
            </a:r>
            <a:r>
              <a:rPr lang="de-DE" sz="3200" b="1" dirty="0"/>
              <a:t>Beantworte</a:t>
            </a:r>
            <a:r>
              <a:rPr lang="de-DE" sz="3200" dirty="0"/>
              <a:t> </a:t>
            </a:r>
            <a:r>
              <a:rPr lang="de-DE" sz="3200" b="1" dirty="0"/>
              <a:t>Aufgabe 4 a-e.</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839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Wie wird Sterbehilfe bewertet? </a:t>
            </a:r>
          </a:p>
          <a:p>
            <a:pPr lvl="1"/>
            <a:r>
              <a:rPr lang="de-DE" sz="4000" dirty="0"/>
              <a:t>Was fordern Sterbehilfsorganisationen? </a:t>
            </a:r>
          </a:p>
          <a:p>
            <a:pPr lvl="1"/>
            <a:r>
              <a:rPr lang="de-DE" sz="4000" dirty="0"/>
              <a:t>Welche Rolle spielt die jeweilige Lebenssituation beim Sterbewunsch? </a:t>
            </a:r>
          </a:p>
          <a:p>
            <a:pPr lvl="1"/>
            <a:r>
              <a:rPr lang="de-DE" sz="4000" dirty="0"/>
              <a:t>Wen oder was stellt Sterbehilfe infrage? </a:t>
            </a:r>
          </a:p>
          <a:p>
            <a:pPr lvl="1"/>
            <a:r>
              <a:rPr lang="de-DE" sz="4000" dirty="0"/>
              <a:t>Wofür stehen Christen ein?</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45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80 </a:t>
            </a:r>
            <a:r>
              <a:rPr lang="de-DE" sz="3600" dirty="0"/>
              <a:t>auf.</a:t>
            </a:r>
          </a:p>
          <a:p>
            <a:r>
              <a:rPr lang="de-DE" sz="3600" dirty="0" err="1"/>
              <a:t>Lies</a:t>
            </a:r>
            <a:r>
              <a:rPr lang="de-DE" sz="3600" dirty="0"/>
              <a:t> das Lebenszeugnis von Irmtraud </a:t>
            </a:r>
            <a:r>
              <a:rPr lang="de-DE" sz="3600" dirty="0" err="1"/>
              <a:t>Glauner</a:t>
            </a:r>
            <a:r>
              <a:rPr lang="de-DE" sz="3600" dirty="0"/>
              <a:t> auf Seite 80.</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die Aufgabe für die Schnellen</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346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r>
              <a:rPr lang="de-DE" sz="4000" dirty="0"/>
              <a:t>Welches Ereignis stellte Irmtrauds Leben </a:t>
            </a:r>
            <a:br>
              <a:rPr lang="de-DE" sz="4000" dirty="0"/>
            </a:br>
            <a:r>
              <a:rPr lang="de-DE" sz="4000" dirty="0"/>
              <a:t>auf den Kopf? </a:t>
            </a:r>
          </a:p>
          <a:p>
            <a:pPr marL="457200" lvl="1" indent="0" algn="just">
              <a:buNone/>
            </a:pPr>
            <a:endParaRPr lang="de-DE" sz="4000" dirty="0"/>
          </a:p>
          <a:p>
            <a:pPr lvl="1"/>
            <a:r>
              <a:rPr lang="de-DE" sz="4000" dirty="0"/>
              <a:t>Wie ist sie mit dieser Herausforderung umgegangen?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03739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4C2A-C868-3A82-75EE-BF5B42001D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9772D2-08C2-8823-A5F8-38B90531CE7B}"/>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53D8B514-5393-6B7E-7BE6-76873C2A085A}"/>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8028B724-574C-0218-AF9D-83334E81120C}"/>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049350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13302977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477831"/>
          </a:xfrm>
        </p:spPr>
        <p:txBody>
          <a:bodyPr>
            <a:normAutofit lnSpcReduction="10000"/>
          </a:bodyPr>
          <a:lstStyle/>
          <a:p>
            <a:r>
              <a:rPr lang="de-DE" sz="4400" dirty="0"/>
              <a:t>Sieh dir den </a:t>
            </a:r>
            <a:r>
              <a:rPr lang="de-DE" sz="4400" dirty="0">
                <a:hlinkClick r:id="rId3"/>
              </a:rPr>
              <a:t>Beitrag</a:t>
            </a:r>
            <a:r>
              <a:rPr lang="de-DE" sz="4400" dirty="0"/>
              <a:t> an. </a:t>
            </a:r>
          </a:p>
          <a:p>
            <a:endParaRPr lang="de-DE" sz="4400" dirty="0"/>
          </a:p>
          <a:p>
            <a:r>
              <a:rPr lang="de-DE" sz="4400" dirty="0"/>
              <a:t>Tauscht euch aus. </a:t>
            </a:r>
          </a:p>
          <a:p>
            <a:endParaRPr lang="de-DE" sz="4400" dirty="0"/>
          </a:p>
          <a:p>
            <a:r>
              <a:rPr lang="de-DE" sz="4400" dirty="0"/>
              <a:t>Was hat dich verwundert,</a:t>
            </a:r>
            <a:br>
              <a:rPr lang="de-DE" sz="4400" dirty="0"/>
            </a:br>
            <a:r>
              <a:rPr lang="de-DE" sz="4400" dirty="0"/>
              <a:t>und was hat dich fasziniert? </a:t>
            </a:r>
          </a:p>
        </p:txBody>
      </p:sp>
    </p:spTree>
    <p:extLst>
      <p:ext uri="{BB962C8B-B14F-4D97-AF65-F5344CB8AC3E}">
        <p14:creationId xmlns:p14="http://schemas.microsoft.com/office/powerpoint/2010/main" val="16647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Medizinethik 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32344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AE7B-8988-F5BF-AE54-8EAF11921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28D2F-2AC4-3BB2-DE87-F93B96F94DF0}"/>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3F2D78D2-A5CE-AB09-C75C-7BC0A7B5258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F44F9973-CFF5-791D-9FD4-FBEC5F424B5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7299704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72 </a:t>
            </a:r>
            <a:r>
              <a:rPr lang="de-DE" sz="3600" dirty="0"/>
              <a:t>auf. </a:t>
            </a:r>
          </a:p>
          <a:p>
            <a:r>
              <a:rPr lang="de-DE" sz="3600" dirty="0" err="1"/>
              <a:t>Lies</a:t>
            </a:r>
            <a:r>
              <a:rPr lang="de-DE" sz="3600" dirty="0"/>
              <a:t> Seite 72–73 „</a:t>
            </a:r>
            <a:r>
              <a:rPr lang="de-DE" sz="3600" i="1" dirty="0"/>
              <a:t>Alternative Heilmethoden</a:t>
            </a:r>
            <a:r>
              <a:rPr lang="de-DE" sz="3600" dirty="0"/>
              <a:t> …“. </a:t>
            </a:r>
          </a:p>
          <a:p>
            <a:pPr marL="0" indent="0">
              <a:buNone/>
            </a:pPr>
            <a:endParaRPr lang="de-DE" sz="3600" dirty="0"/>
          </a:p>
          <a:p>
            <a:r>
              <a:rPr lang="de-DE" sz="3600" dirty="0"/>
              <a:t>Beantworte die Fragen in </a:t>
            </a:r>
            <a:r>
              <a:rPr lang="de-DE" sz="3600" b="1" dirty="0"/>
              <a:t>Aufgabe 1</a:t>
            </a:r>
            <a:r>
              <a:rPr lang="de-DE" sz="3600" dirty="0"/>
              <a:t>.</a:t>
            </a:r>
          </a:p>
          <a:p>
            <a:pPr lvl="1"/>
            <a:r>
              <a:rPr lang="de-DE" sz="3400" b="1" dirty="0">
                <a:solidFill>
                  <a:srgbClr val="92D050"/>
                </a:solidFill>
              </a:rPr>
              <a:t>G-Niveau</a:t>
            </a:r>
            <a:r>
              <a:rPr lang="de-DE" sz="3400" dirty="0"/>
              <a:t>: </a:t>
            </a:r>
            <a:r>
              <a:rPr lang="de-DE" sz="3400" b="1" dirty="0"/>
              <a:t>Aufgabe 1 </a:t>
            </a:r>
            <a:r>
              <a:rPr lang="de-DE" sz="3400" b="1" dirty="0" err="1"/>
              <a:t>a+c</a:t>
            </a:r>
            <a:r>
              <a:rPr lang="de-DE" sz="3400" dirty="0"/>
              <a:t>.</a:t>
            </a:r>
          </a:p>
          <a:p>
            <a:pPr lvl="1"/>
            <a:r>
              <a:rPr lang="de-DE" sz="3400" b="1" dirty="0">
                <a:solidFill>
                  <a:srgbClr val="C00000"/>
                </a:solidFill>
              </a:rPr>
              <a:t>M-Niveau</a:t>
            </a:r>
            <a:r>
              <a:rPr lang="de-DE" sz="3400" dirty="0"/>
              <a:t>: </a:t>
            </a:r>
            <a:r>
              <a:rPr lang="de-DE" sz="3400" b="1" dirty="0"/>
              <a:t>Aufgabe 1 a-d.</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6538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Nenne die drei Begriffe zur Beschreibung der Einheit des Menschen.</a:t>
            </a:r>
          </a:p>
          <a:p>
            <a:pPr marL="457200" lvl="1" indent="0">
              <a:buNone/>
            </a:pPr>
            <a:endParaRPr lang="de-DE" sz="4000" dirty="0"/>
          </a:p>
          <a:p>
            <a:pPr lvl="1"/>
            <a:r>
              <a:rPr lang="de-DE" sz="4000" dirty="0"/>
              <a:t>Was ist für Christen NICHT das höchste aller Ziele? Begründe. </a:t>
            </a:r>
          </a:p>
          <a:p>
            <a:pPr marL="457200" lvl="1" indent="0">
              <a:buNone/>
            </a:pPr>
            <a:endParaRPr lang="de-DE" sz="4000" dirty="0"/>
          </a:p>
          <a:p>
            <a:pPr lvl="1"/>
            <a:r>
              <a:rPr lang="de-DE" sz="4000" dirty="0"/>
              <a:t>Auf welche „Heilmethoden“ sollte jeder verzichten?</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3300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74 </a:t>
            </a:r>
            <a:r>
              <a:rPr lang="de-DE" sz="3600" dirty="0"/>
              <a:t>auf. </a:t>
            </a:r>
          </a:p>
          <a:p>
            <a:r>
              <a:rPr lang="de-DE" sz="3600" dirty="0" err="1"/>
              <a:t>Lies</a:t>
            </a:r>
            <a:r>
              <a:rPr lang="de-DE" sz="3600" dirty="0"/>
              <a:t> Seite 74–75 „</a:t>
            </a:r>
            <a:r>
              <a:rPr lang="de-DE" sz="3600" i="1" dirty="0"/>
              <a:t>Durch Gentechnik</a:t>
            </a:r>
            <a:r>
              <a:rPr lang="de-DE" sz="3200" i="1" dirty="0"/>
              <a:t> …“.</a:t>
            </a:r>
            <a:endParaRPr lang="de-DE" sz="3600" dirty="0"/>
          </a:p>
          <a:p>
            <a:pPr marL="0" indent="0">
              <a:buNone/>
            </a:pPr>
            <a:endParaRPr lang="de-DE" sz="3600" dirty="0"/>
          </a:p>
          <a:p>
            <a:r>
              <a:rPr lang="de-DE" sz="3600" b="1" dirty="0">
                <a:solidFill>
                  <a:srgbClr val="FF0000"/>
                </a:solidFill>
              </a:rPr>
              <a:t>THINK</a:t>
            </a:r>
          </a:p>
          <a:p>
            <a:pPr lvl="1"/>
            <a:r>
              <a:rPr lang="de-DE" sz="3400" dirty="0"/>
              <a:t>Bearbeite während des Lesens </a:t>
            </a:r>
            <a:r>
              <a:rPr lang="de-DE" sz="3400" b="1" dirty="0"/>
              <a:t>Aufgabe 2</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8119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lnSpcReduction="10000"/>
          </a:bodyPr>
          <a:lstStyle/>
          <a:p>
            <a:r>
              <a:rPr lang="de-DE" sz="5400" b="1" dirty="0">
                <a:solidFill>
                  <a:srgbClr val="00B050"/>
                </a:solidFill>
              </a:rPr>
              <a:t>SHARE</a:t>
            </a:r>
            <a:r>
              <a:rPr lang="de-DE" sz="5400" dirty="0">
                <a:solidFill>
                  <a:srgbClr val="00B050"/>
                </a:solidFill>
              </a:rPr>
              <a:t> </a:t>
            </a:r>
          </a:p>
          <a:p>
            <a:pPr lvl="1"/>
            <a:r>
              <a:rPr lang="de-DE" sz="4000" dirty="0"/>
              <a:t>Was verändert Gentechnik?</a:t>
            </a:r>
          </a:p>
          <a:p>
            <a:pPr marL="457200" lvl="1" indent="0">
              <a:buNone/>
            </a:pPr>
            <a:endParaRPr lang="de-DE" sz="4000" dirty="0"/>
          </a:p>
          <a:p>
            <a:pPr lvl="1"/>
            <a:r>
              <a:rPr lang="de-DE" sz="4000" dirty="0"/>
              <a:t>Welche Folgen können genetische Veränderungen haben? </a:t>
            </a:r>
          </a:p>
          <a:p>
            <a:pPr lvl="1"/>
            <a:endParaRPr lang="de-DE" sz="4000" dirty="0"/>
          </a:p>
          <a:p>
            <a:pPr lvl="1"/>
            <a:r>
              <a:rPr lang="de-DE" sz="4000" dirty="0"/>
              <a:t>Was passiert mit Embryonen durch Gentechnik?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0414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75 </a:t>
            </a:r>
            <a:r>
              <a:rPr lang="de-DE" sz="3600" dirty="0"/>
              <a:t>auf. </a:t>
            </a:r>
          </a:p>
          <a:p>
            <a:r>
              <a:rPr lang="de-DE" sz="3600" dirty="0" err="1"/>
              <a:t>Lies</a:t>
            </a:r>
            <a:r>
              <a:rPr lang="de-DE" sz="3600" dirty="0"/>
              <a:t> Seite 75–76 „</a:t>
            </a:r>
            <a:r>
              <a:rPr lang="de-DE" sz="3600" i="1" dirty="0"/>
              <a:t>Umbau und Modifikation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000" b="1" dirty="0">
                <a:solidFill>
                  <a:srgbClr val="92D050"/>
                </a:solidFill>
              </a:rPr>
              <a:t>G-Niveau</a:t>
            </a:r>
            <a:r>
              <a:rPr lang="de-DE" sz="3000" dirty="0"/>
              <a:t>: </a:t>
            </a:r>
            <a:r>
              <a:rPr lang="de-DE" sz="3000" b="1" dirty="0"/>
              <a:t>Aufgabe 3 a-c</a:t>
            </a:r>
            <a:r>
              <a:rPr lang="de-DE" sz="3000" dirty="0"/>
              <a:t>.</a:t>
            </a:r>
          </a:p>
          <a:p>
            <a:pPr lvl="2"/>
            <a:r>
              <a:rPr lang="de-DE" sz="3000" b="1" dirty="0">
                <a:solidFill>
                  <a:srgbClr val="C00000"/>
                </a:solidFill>
              </a:rPr>
              <a:t>M-Niveau</a:t>
            </a:r>
            <a:r>
              <a:rPr lang="de-DE" sz="3000" dirty="0"/>
              <a:t>: </a:t>
            </a:r>
            <a:r>
              <a:rPr lang="de-DE" sz="3000" b="1" dirty="0"/>
              <a:t>Aufgabe 3 a-d.</a:t>
            </a:r>
            <a:endParaRPr lang="de-DE" sz="3000" dirty="0"/>
          </a:p>
          <a:p>
            <a:pPr lvl="1"/>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246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Was kann mithilfe von KI gesteigert werden?</a:t>
            </a:r>
          </a:p>
          <a:p>
            <a:pPr marL="457200" lvl="1" indent="0">
              <a:buNone/>
            </a:pPr>
            <a:endParaRPr lang="de-DE" sz="4000" dirty="0"/>
          </a:p>
          <a:p>
            <a:pPr lvl="1"/>
            <a:r>
              <a:rPr lang="de-DE" sz="4000" dirty="0"/>
              <a:t>Was kennt KI nicht? </a:t>
            </a:r>
          </a:p>
          <a:p>
            <a:pPr lvl="1"/>
            <a:endParaRPr lang="de-DE" sz="4000" dirty="0"/>
          </a:p>
          <a:p>
            <a:pPr lvl="1"/>
            <a:r>
              <a:rPr lang="de-DE" sz="4000" dirty="0"/>
              <a:t>Welche Gefahr steckt in der Selbstmodifizierung des Menschen? </a:t>
            </a:r>
          </a:p>
          <a:p>
            <a:pPr lvl="1"/>
            <a:endParaRPr lang="de-DE" sz="4000" dirty="0"/>
          </a:p>
          <a:p>
            <a:pPr lvl="1"/>
            <a:r>
              <a:rPr lang="de-DE" sz="4000" dirty="0"/>
              <a:t>Wie siehst du selbst KI?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5008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77 </a:t>
            </a:r>
            <a:r>
              <a:rPr lang="de-DE" sz="3600" dirty="0"/>
              <a:t>auf. </a:t>
            </a:r>
          </a:p>
          <a:p>
            <a:r>
              <a:rPr lang="de-DE" sz="3600" dirty="0" err="1"/>
              <a:t>Lies</a:t>
            </a:r>
            <a:r>
              <a:rPr lang="de-DE" sz="3600" dirty="0"/>
              <a:t> Seite 77–78 „</a:t>
            </a:r>
            <a:r>
              <a:rPr lang="de-DE" sz="3600" i="1" dirty="0"/>
              <a:t>Weltanschauliche</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373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Wenn man den Menschen … </a:t>
            </a:r>
          </a:p>
          <a:p>
            <a:pPr marL="457200" lvl="1" indent="0">
              <a:buNone/>
            </a:pPr>
            <a:endParaRPr lang="de-DE" sz="4000" dirty="0"/>
          </a:p>
          <a:p>
            <a:pPr lvl="1"/>
            <a:r>
              <a:rPr lang="de-DE" sz="4000" dirty="0"/>
              <a:t>Wen man Sozialdarwinismus und Eugenik … </a:t>
            </a:r>
          </a:p>
          <a:p>
            <a:pPr marL="457200" lvl="1" indent="0">
              <a:buNone/>
            </a:pPr>
            <a:endParaRPr lang="de-DE" sz="4000" dirty="0"/>
          </a:p>
          <a:p>
            <a:pPr lvl="1"/>
            <a:r>
              <a:rPr lang="de-DE" sz="4000" dirty="0"/>
              <a:t>Verändert sich … </a:t>
            </a:r>
          </a:p>
          <a:p>
            <a:pPr marL="457200" lvl="1" indent="0">
              <a:buNone/>
            </a:pPr>
            <a:endParaRPr lang="de-DE" sz="4000" dirty="0"/>
          </a:p>
          <a:p>
            <a:pPr lvl="1"/>
            <a:r>
              <a:rPr lang="de-DE" sz="4000" dirty="0"/>
              <a:t>Welche Ethikverständnisse sind warnende Beispiele für uns?</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6692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78 </a:t>
            </a:r>
            <a:r>
              <a:rPr lang="de-DE" sz="3600" dirty="0"/>
              <a:t>auf.</a:t>
            </a:r>
          </a:p>
          <a:p>
            <a:r>
              <a:rPr lang="de-DE" sz="3600" dirty="0" err="1"/>
              <a:t>Lies</a:t>
            </a:r>
            <a:r>
              <a:rPr lang="de-DE" sz="3600" dirty="0"/>
              <a:t> Seite 78–79 „</a:t>
            </a:r>
            <a:r>
              <a:rPr lang="de-DE" sz="3600" i="1" dirty="0"/>
              <a:t>Ganzheitliche</a:t>
            </a:r>
            <a:r>
              <a:rPr lang="de-DE" sz="36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00968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fontScale="92500" lnSpcReduction="10000"/>
          </a:bodyPr>
          <a:lstStyle/>
          <a:p>
            <a:r>
              <a:rPr lang="de-DE" sz="8000" b="1" dirty="0">
                <a:solidFill>
                  <a:srgbClr val="00B050"/>
                </a:solidFill>
              </a:rPr>
              <a:t>SHARE</a:t>
            </a:r>
            <a:r>
              <a:rPr lang="de-DE" sz="8000" dirty="0">
                <a:solidFill>
                  <a:srgbClr val="00B050"/>
                </a:solidFill>
              </a:rPr>
              <a:t> </a:t>
            </a:r>
          </a:p>
          <a:p>
            <a:pPr lvl="1"/>
            <a:r>
              <a:rPr lang="de-DE" sz="4800" dirty="0"/>
              <a:t>„Therapien und Fortschritt sind hilfreich, aber sie haben ihre Grenzen.“</a:t>
            </a:r>
          </a:p>
          <a:p>
            <a:pPr marL="457200" lvl="1" indent="0" algn="just">
              <a:buNone/>
            </a:pPr>
            <a:endParaRPr lang="de-DE" sz="4800" dirty="0"/>
          </a:p>
          <a:p>
            <a:pPr lvl="1"/>
            <a:r>
              <a:rPr lang="de-DE" sz="4800" dirty="0"/>
              <a:t>„Christen wollen auch körperliche Gesundheit, aber es ist nicht ihr höchstes Gut.“ </a:t>
            </a:r>
            <a:endParaRPr lang="de-DE" sz="60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145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27607460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F35C9-CE7D-D004-1606-8B62360B77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D147F4-678F-4401-1483-104F9A251371}"/>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618EC354-D309-B06D-3F58-5208BD2510DC}"/>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41A8F591-4541-CB13-081D-9D6ED23F4A0D}"/>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656282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41974292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a:bodyPr>
          <a:lstStyle/>
          <a:p>
            <a:r>
              <a:rPr lang="de-DE" sz="4400" dirty="0"/>
              <a:t>Sieh dir den </a:t>
            </a:r>
            <a:r>
              <a:rPr lang="de-DE" sz="4400" dirty="0">
                <a:hlinkClick r:id="rId3"/>
              </a:rPr>
              <a:t>Beitrag</a:t>
            </a:r>
            <a:r>
              <a:rPr lang="de-DE" sz="4400" dirty="0"/>
              <a:t> an. </a:t>
            </a:r>
          </a:p>
          <a:p>
            <a:endParaRPr lang="de-DE" sz="4400" dirty="0"/>
          </a:p>
          <a:p>
            <a:r>
              <a:rPr lang="de-DE" sz="4400" dirty="0"/>
              <a:t>Tauscht euch aus. </a:t>
            </a:r>
          </a:p>
          <a:p>
            <a:endParaRPr lang="de-DE" sz="4400" dirty="0"/>
          </a:p>
          <a:p>
            <a:r>
              <a:rPr lang="de-DE" sz="4400" dirty="0"/>
              <a:t>Was möchte der Song bewirken?</a:t>
            </a:r>
          </a:p>
        </p:txBody>
      </p:sp>
    </p:spTree>
    <p:extLst>
      <p:ext uri="{BB962C8B-B14F-4D97-AF65-F5344CB8AC3E}">
        <p14:creationId xmlns:p14="http://schemas.microsoft.com/office/powerpoint/2010/main" val="20015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Politikethik 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11961664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82 </a:t>
            </a:r>
            <a:r>
              <a:rPr lang="de-DE" sz="3600" dirty="0"/>
              <a:t>auf. </a:t>
            </a:r>
          </a:p>
          <a:p>
            <a:r>
              <a:rPr lang="de-DE" sz="3600" dirty="0" err="1"/>
              <a:t>Lies</a:t>
            </a:r>
            <a:r>
              <a:rPr lang="de-DE" sz="3600" dirty="0"/>
              <a:t> Seite 82–83 „</a:t>
            </a:r>
            <a:r>
              <a:rPr lang="de-DE" sz="3600" i="1" dirty="0"/>
              <a:t>Ohne politische Ethik</a:t>
            </a:r>
            <a:r>
              <a:rPr lang="de-DE" sz="3600" dirty="0"/>
              <a:t> …“. </a:t>
            </a:r>
          </a:p>
          <a:p>
            <a:pPr marL="0" indent="0">
              <a:buNone/>
            </a:pPr>
            <a:endParaRPr lang="de-DE" sz="3600" dirty="0"/>
          </a:p>
          <a:p>
            <a:r>
              <a:rPr lang="de-DE" sz="3600" dirty="0"/>
              <a:t>Bearbeite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t>
            </a:r>
            <a:r>
              <a:rPr lang="de-DE" sz="3400" b="1" dirty="0" err="1"/>
              <a:t>a+c</a:t>
            </a:r>
            <a:r>
              <a:rPr lang="de-DE" sz="3400" dirty="0"/>
              <a:t>. </a:t>
            </a:r>
          </a:p>
          <a:p>
            <a:pPr lvl="1"/>
            <a:r>
              <a:rPr lang="de-DE" sz="3400" b="1" dirty="0">
                <a:solidFill>
                  <a:srgbClr val="C00000"/>
                </a:solidFill>
              </a:rPr>
              <a:t>M-Niveau</a:t>
            </a:r>
            <a:r>
              <a:rPr lang="de-DE" sz="3400" dirty="0"/>
              <a:t>: </a:t>
            </a:r>
            <a:r>
              <a:rPr lang="de-DE" sz="3400" b="1" dirty="0"/>
              <a:t>Aufgabe 1 a-d.</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8015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443498" cy="5637864"/>
          </a:xfrm>
        </p:spPr>
        <p:txBody>
          <a:bodyPr>
            <a:normAutofit fontScale="85000" lnSpcReduction="10000"/>
          </a:bodyPr>
          <a:lstStyle/>
          <a:p>
            <a:r>
              <a:rPr lang="de-DE" sz="5400" b="1" dirty="0">
                <a:solidFill>
                  <a:srgbClr val="00B050"/>
                </a:solidFill>
              </a:rPr>
              <a:t>SHARE</a:t>
            </a:r>
            <a:r>
              <a:rPr lang="de-DE" sz="5400" dirty="0">
                <a:solidFill>
                  <a:srgbClr val="00B050"/>
                </a:solidFill>
              </a:rPr>
              <a:t> </a:t>
            </a:r>
          </a:p>
          <a:p>
            <a:pPr lvl="1"/>
            <a:r>
              <a:rPr lang="de-DE" sz="4000" dirty="0"/>
              <a:t>Was fällt zusammen, wenn du mit deiner Familie auf einer Insel lebst?</a:t>
            </a:r>
          </a:p>
          <a:p>
            <a:pPr lvl="1"/>
            <a:endParaRPr lang="de-DE" sz="4000" dirty="0"/>
          </a:p>
          <a:p>
            <a:pPr lvl="1"/>
            <a:r>
              <a:rPr lang="de-DE" sz="4000" dirty="0"/>
              <a:t>Weshalb braucht es eine Rechtsordnung? </a:t>
            </a:r>
          </a:p>
          <a:p>
            <a:pPr marL="457200" lvl="1" indent="0">
              <a:buNone/>
            </a:pPr>
            <a:endParaRPr lang="de-DE" sz="4000" dirty="0"/>
          </a:p>
          <a:p>
            <a:pPr lvl="1"/>
            <a:r>
              <a:rPr lang="de-DE" sz="4000" dirty="0"/>
              <a:t>Lies deine Ergänzung vor. </a:t>
            </a:r>
          </a:p>
          <a:p>
            <a:pPr lvl="1"/>
            <a:endParaRPr lang="de-DE" sz="4000" dirty="0"/>
          </a:p>
          <a:p>
            <a:pPr lvl="1"/>
            <a:r>
              <a:rPr lang="de-DE" sz="4000" dirty="0"/>
              <a:t>Was geht aus den bibl. Ordnungen NICHT hervor?</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268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83 </a:t>
            </a:r>
            <a:r>
              <a:rPr lang="de-DE" sz="3600" dirty="0"/>
              <a:t>auf. </a:t>
            </a:r>
          </a:p>
          <a:p>
            <a:r>
              <a:rPr lang="de-DE" sz="3600" dirty="0" err="1"/>
              <a:t>Lies</a:t>
            </a:r>
            <a:r>
              <a:rPr lang="de-DE" sz="3600" dirty="0"/>
              <a:t> Seite 83–84 „Von Gott gewollt …“.</a:t>
            </a:r>
          </a:p>
          <a:p>
            <a:pPr marL="0" indent="0">
              <a:buNone/>
            </a:pPr>
            <a:endParaRPr lang="de-DE" sz="3600" dirty="0"/>
          </a:p>
          <a:p>
            <a:r>
              <a:rPr lang="de-DE" sz="3600" b="1" dirty="0">
                <a:solidFill>
                  <a:srgbClr val="FF0000"/>
                </a:solidFill>
              </a:rPr>
              <a:t>THINK</a:t>
            </a:r>
          </a:p>
          <a:p>
            <a:pPr lvl="1"/>
            <a:r>
              <a:rPr lang="de-DE" sz="3400" dirty="0"/>
              <a:t>Bearbeite während des Lesens </a:t>
            </a:r>
            <a:r>
              <a:rPr lang="de-DE" sz="3400" b="1" dirty="0"/>
              <a:t>Aufgabe 2</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6223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443498"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Wodurch übt Gott indirekt „Herrschaft“ aus?</a:t>
            </a:r>
          </a:p>
          <a:p>
            <a:pPr marL="457200" lvl="1" indent="0">
              <a:buNone/>
            </a:pPr>
            <a:endParaRPr lang="de-DE" sz="4000" dirty="0"/>
          </a:p>
          <a:p>
            <a:pPr lvl="1"/>
            <a:r>
              <a:rPr lang="de-DE" sz="4000" dirty="0"/>
              <a:t>Was überträgt Gott einer Regierung? </a:t>
            </a:r>
          </a:p>
          <a:p>
            <a:pPr lvl="1"/>
            <a:endParaRPr lang="de-DE" sz="4000" dirty="0"/>
          </a:p>
          <a:p>
            <a:pPr lvl="1"/>
            <a:r>
              <a:rPr lang="de-DE" sz="4000" dirty="0"/>
              <a:t>Wozu sind Christen aufgerufen?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407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84 </a:t>
            </a:r>
            <a:r>
              <a:rPr lang="de-DE" sz="3600" dirty="0"/>
              <a:t>auf. </a:t>
            </a:r>
          </a:p>
          <a:p>
            <a:r>
              <a:rPr lang="de-DE" sz="3600" dirty="0" err="1"/>
              <a:t>Lies</a:t>
            </a:r>
            <a:r>
              <a:rPr lang="de-DE" sz="3600" dirty="0"/>
              <a:t> Seite 84–85 „</a:t>
            </a:r>
            <a:r>
              <a:rPr lang="de-DE" sz="3600" i="1" dirty="0"/>
              <a:t>Familie, Kirche und Staat</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000" b="1" dirty="0">
                <a:solidFill>
                  <a:srgbClr val="92D050"/>
                </a:solidFill>
              </a:rPr>
              <a:t>G-Niveau</a:t>
            </a:r>
            <a:r>
              <a:rPr lang="de-DE" sz="3000" dirty="0"/>
              <a:t>: </a:t>
            </a:r>
            <a:r>
              <a:rPr lang="de-DE" sz="3000" b="1" dirty="0"/>
              <a:t>Aufgabe 3 a-c</a:t>
            </a:r>
            <a:r>
              <a:rPr lang="de-DE" sz="3000" dirty="0"/>
              <a:t>.</a:t>
            </a:r>
          </a:p>
          <a:p>
            <a:pPr lvl="2"/>
            <a:r>
              <a:rPr lang="de-DE" sz="3000" b="1" dirty="0">
                <a:solidFill>
                  <a:srgbClr val="C00000"/>
                </a:solidFill>
              </a:rPr>
              <a:t>M-Niveau</a:t>
            </a:r>
            <a:r>
              <a:rPr lang="de-DE" sz="3000" dirty="0"/>
              <a:t>: </a:t>
            </a:r>
            <a:r>
              <a:rPr lang="de-DE" sz="3000" b="1" dirty="0"/>
              <a:t>Aufgabe 1 a-d.</a:t>
            </a:r>
            <a:endParaRPr lang="de-DE" sz="3000" dirty="0"/>
          </a:p>
          <a:p>
            <a:pPr lvl="1"/>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910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Welche zwei Bereiche wurden genannt?</a:t>
            </a:r>
          </a:p>
          <a:p>
            <a:pPr marL="457200" lvl="1" indent="0">
              <a:buNone/>
            </a:pPr>
            <a:endParaRPr lang="de-DE" sz="4000" dirty="0"/>
          </a:p>
          <a:p>
            <a:pPr lvl="1"/>
            <a:r>
              <a:rPr lang="de-DE" sz="4000" dirty="0"/>
              <a:t>Was darf der Staat nicht? </a:t>
            </a:r>
          </a:p>
          <a:p>
            <a:pPr lvl="1"/>
            <a:endParaRPr lang="de-DE" sz="4000" dirty="0"/>
          </a:p>
          <a:p>
            <a:pPr lvl="1"/>
            <a:r>
              <a:rPr lang="de-DE" sz="4000" dirty="0"/>
              <a:t>Welche Aufgabe hat die Kirche? </a:t>
            </a:r>
          </a:p>
          <a:p>
            <a:pPr lvl="1"/>
            <a:endParaRPr lang="de-DE" sz="4000" dirty="0"/>
          </a:p>
          <a:p>
            <a:pPr lvl="1"/>
            <a:r>
              <a:rPr lang="de-DE" sz="4000" dirty="0"/>
              <a:t>Wie siehst du Familie, Regierung und Kirche?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898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178061"/>
            <a:ext cx="6608645" cy="5441522"/>
          </a:xfrm>
        </p:spPr>
        <p:txBody>
          <a:bodyPr>
            <a:normAutofit/>
          </a:bodyPr>
          <a:lstStyle/>
          <a:p>
            <a:r>
              <a:rPr lang="de-DE" sz="3600" dirty="0"/>
              <a:t>Beschreibe, was du siehst. </a:t>
            </a:r>
          </a:p>
          <a:p>
            <a:endParaRPr lang="de-DE" sz="3600" dirty="0"/>
          </a:p>
          <a:p>
            <a:r>
              <a:rPr lang="de-DE" sz="3600" dirty="0"/>
              <a:t>Erkläre, wie man eine Marionette spielt. </a:t>
            </a:r>
          </a:p>
          <a:p>
            <a:endParaRPr lang="de-DE" sz="3600" dirty="0"/>
          </a:p>
          <a:p>
            <a:r>
              <a:rPr lang="de-DE" sz="3600" dirty="0"/>
              <a:t>Von wem wird eine Marionette beeinflusst?</a:t>
            </a:r>
          </a:p>
        </p:txBody>
      </p:sp>
      <p:pic>
        <p:nvPicPr>
          <p:cNvPr id="1026" name="Picture 2" descr="Marionette, Puppe, Waldsch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323" y="1178061"/>
            <a:ext cx="3569677" cy="535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4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85 </a:t>
            </a:r>
            <a:r>
              <a:rPr lang="de-DE" sz="3600" dirty="0"/>
              <a:t>auf.</a:t>
            </a:r>
          </a:p>
          <a:p>
            <a:r>
              <a:rPr lang="de-DE" sz="3600" dirty="0" err="1"/>
              <a:t>Lies</a:t>
            </a:r>
            <a:r>
              <a:rPr lang="de-DE" sz="3600" dirty="0"/>
              <a:t> Seite 85 „</a:t>
            </a:r>
            <a:r>
              <a:rPr lang="de-DE" sz="3600" i="1" dirty="0"/>
              <a:t>Politische Verantwortung wahrnehmen</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6622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Was ist jeder Christ?</a:t>
            </a:r>
          </a:p>
          <a:p>
            <a:pPr marL="457200" lvl="1" indent="0">
              <a:buNone/>
            </a:pPr>
            <a:endParaRPr lang="de-DE" sz="4000" dirty="0"/>
          </a:p>
          <a:p>
            <a:pPr lvl="1"/>
            <a:r>
              <a:rPr lang="de-DE" sz="4000" dirty="0"/>
              <a:t>Was beinhaltet politische Verantwortung? </a:t>
            </a:r>
          </a:p>
          <a:p>
            <a:pPr marL="457200" lvl="1" indent="0">
              <a:buNone/>
            </a:pPr>
            <a:endParaRPr lang="de-DE" sz="4000" dirty="0"/>
          </a:p>
          <a:p>
            <a:pPr lvl="1"/>
            <a:r>
              <a:rPr lang="de-DE" sz="4000" dirty="0"/>
              <a:t>Welche Grenze gibt es für einen Christen? </a:t>
            </a:r>
          </a:p>
          <a:p>
            <a:pPr marL="457200" lvl="1" indent="0">
              <a:buNone/>
            </a:pPr>
            <a:endParaRPr lang="de-DE" sz="4000" dirty="0"/>
          </a:p>
          <a:p>
            <a:pPr lvl="1"/>
            <a:r>
              <a:rPr lang="de-DE" sz="4000" dirty="0"/>
              <a:t>Woran sollte man sich aktiv beteiligen? </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5577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608090" cy="5637864"/>
          </a:xfrm>
        </p:spPr>
        <p:txBody>
          <a:bodyPr>
            <a:normAutofit/>
          </a:bodyPr>
          <a:lstStyle/>
          <a:p>
            <a:r>
              <a:rPr lang="de-DE" sz="3600" dirty="0"/>
              <a:t>Schlage </a:t>
            </a:r>
            <a:r>
              <a:rPr lang="de-DE" sz="3600" b="1" dirty="0"/>
              <a:t>Seite 92 </a:t>
            </a:r>
            <a:r>
              <a:rPr lang="de-DE" sz="3600" dirty="0"/>
              <a:t>auf.</a:t>
            </a:r>
          </a:p>
          <a:p>
            <a:r>
              <a:rPr lang="de-DE" sz="3600" dirty="0" err="1"/>
              <a:t>Lies</a:t>
            </a:r>
            <a:r>
              <a:rPr lang="de-DE" sz="3600" dirty="0"/>
              <a:t> das Lebenszeugnis von Manuel Georg auf Seite 92.</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6859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lgn="just"/>
            <a:r>
              <a:rPr lang="de-DE" sz="4000" dirty="0"/>
              <a:t>Wie engagiert sich Manuel?</a:t>
            </a:r>
          </a:p>
          <a:p>
            <a:pPr marL="457200" lvl="1" indent="0" algn="just">
              <a:buNone/>
            </a:pPr>
            <a:endParaRPr lang="de-DE" sz="4000" dirty="0"/>
          </a:p>
          <a:p>
            <a:pPr lvl="1"/>
            <a:r>
              <a:rPr lang="de-DE" sz="4000" dirty="0"/>
              <a:t>Wie kannst du selbst Jeremia 29,3 umsetzen?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9216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0E0EF-7965-4D4C-5880-AC9A80AD51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8C8F42-4D05-F0A2-CE4D-FEC782999E7D}"/>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AECC04B4-7545-97A4-4822-9E284C2F715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5E447355-F200-795F-7CDA-68B7560EF554}"/>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7255292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18322985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a:bodyPr>
          <a:lstStyle/>
          <a:p>
            <a:r>
              <a:rPr lang="de-DE" sz="4400" dirty="0"/>
              <a:t>Sieh dir den </a:t>
            </a:r>
            <a:r>
              <a:rPr lang="de-DE" sz="4400" dirty="0">
                <a:hlinkClick r:id="rId3"/>
              </a:rPr>
              <a:t>Beitrag</a:t>
            </a:r>
            <a:r>
              <a:rPr lang="de-DE" sz="4400" dirty="0"/>
              <a:t> an. </a:t>
            </a:r>
          </a:p>
          <a:p>
            <a:endParaRPr lang="de-DE" sz="4400" dirty="0"/>
          </a:p>
          <a:p>
            <a:r>
              <a:rPr lang="de-DE" sz="4400" dirty="0"/>
              <a:t>Tauscht euch aus. </a:t>
            </a:r>
          </a:p>
          <a:p>
            <a:endParaRPr lang="de-DE" sz="4400" dirty="0"/>
          </a:p>
          <a:p>
            <a:r>
              <a:rPr lang="de-DE" sz="4400" dirty="0"/>
              <a:t>Was möchte der Song bewirken?</a:t>
            </a:r>
          </a:p>
        </p:txBody>
      </p:sp>
    </p:spTree>
    <p:extLst>
      <p:ext uri="{BB962C8B-B14F-4D97-AF65-F5344CB8AC3E}">
        <p14:creationId xmlns:p14="http://schemas.microsoft.com/office/powerpoint/2010/main" val="24274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Politikethik 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23114684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416066" cy="5637864"/>
          </a:xfrm>
        </p:spPr>
        <p:txBody>
          <a:bodyPr>
            <a:normAutofit fontScale="92500"/>
          </a:bodyPr>
          <a:lstStyle/>
          <a:p>
            <a:r>
              <a:rPr lang="de-DE" sz="3600" dirty="0"/>
              <a:t>Schlage </a:t>
            </a:r>
            <a:r>
              <a:rPr lang="de-DE" sz="3600" b="1" dirty="0"/>
              <a:t>Seite 86 </a:t>
            </a:r>
            <a:r>
              <a:rPr lang="de-DE" sz="3600" dirty="0"/>
              <a:t>auf. </a:t>
            </a:r>
          </a:p>
          <a:p>
            <a:r>
              <a:rPr lang="de-DE" sz="3600" dirty="0" err="1"/>
              <a:t>Lies</a:t>
            </a:r>
            <a:r>
              <a:rPr lang="de-DE" sz="3600" dirty="0"/>
              <a:t> Seite 86 „</a:t>
            </a:r>
            <a:r>
              <a:rPr lang="de-DE" sz="3600" i="1" dirty="0"/>
              <a:t>Herausforderungen</a:t>
            </a:r>
            <a:r>
              <a:rPr lang="de-DE" sz="3600" dirty="0"/>
              <a:t> … </a:t>
            </a:r>
            <a:r>
              <a:rPr lang="de-DE" sz="3600" i="1" dirty="0"/>
              <a:t>Fernhalten vom Bösen“</a:t>
            </a:r>
            <a:r>
              <a:rPr lang="de-DE" sz="3600" dirty="0"/>
              <a:t>. </a:t>
            </a:r>
          </a:p>
          <a:p>
            <a:pPr marL="0" indent="0">
              <a:buNone/>
            </a:pPr>
            <a:endParaRPr lang="de-DE" sz="3600" dirty="0"/>
          </a:p>
          <a:p>
            <a:r>
              <a:rPr lang="de-DE" sz="3600" dirty="0"/>
              <a:t>Beantworte die Fragen in </a:t>
            </a:r>
            <a:r>
              <a:rPr lang="de-DE" sz="3600" b="1" dirty="0"/>
              <a:t>Aufgabe 1</a:t>
            </a:r>
            <a:r>
              <a:rPr lang="de-DE" sz="3600" dirty="0"/>
              <a:t>.</a:t>
            </a:r>
          </a:p>
          <a:p>
            <a:pPr lvl="1"/>
            <a:r>
              <a:rPr lang="de-DE" sz="3400" b="1" dirty="0">
                <a:solidFill>
                  <a:srgbClr val="92D050"/>
                </a:solidFill>
              </a:rPr>
              <a:t>G-Niveau</a:t>
            </a:r>
            <a:r>
              <a:rPr lang="de-DE" sz="3400" dirty="0"/>
              <a:t>: </a:t>
            </a:r>
            <a:r>
              <a:rPr lang="de-DE" sz="3400" b="1" dirty="0"/>
              <a:t>Aufgabe 1 a-b</a:t>
            </a:r>
            <a:r>
              <a:rPr lang="de-DE" sz="3400" dirty="0"/>
              <a:t>.</a:t>
            </a:r>
          </a:p>
          <a:p>
            <a:pPr lvl="1"/>
            <a:r>
              <a:rPr lang="de-DE" sz="3400" b="1" dirty="0">
                <a:solidFill>
                  <a:srgbClr val="C00000"/>
                </a:solidFill>
              </a:rPr>
              <a:t>M-Niveau</a:t>
            </a:r>
            <a:r>
              <a:rPr lang="de-DE" sz="3400" dirty="0"/>
              <a:t>: </a:t>
            </a:r>
            <a:r>
              <a:rPr lang="de-DE" sz="3400" b="1" dirty="0"/>
              <a:t>Aufgabe 1 a-c.</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911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Was kann man als Christ und Staatsbürger nie zu 100 %?</a:t>
            </a:r>
          </a:p>
          <a:p>
            <a:pPr marL="457200" lvl="1" indent="0">
              <a:buNone/>
            </a:pPr>
            <a:endParaRPr lang="de-DE" sz="4000" dirty="0"/>
          </a:p>
          <a:p>
            <a:pPr lvl="1"/>
            <a:r>
              <a:rPr lang="de-DE" sz="4000" dirty="0"/>
              <a:t>Ist Rückzug die bessere Option?</a:t>
            </a:r>
          </a:p>
          <a:p>
            <a:pPr marL="457200" lvl="1" indent="0">
              <a:buNone/>
            </a:pPr>
            <a:endParaRPr lang="de-DE" sz="4000" dirty="0"/>
          </a:p>
          <a:p>
            <a:pPr lvl="1"/>
            <a:r>
              <a:rPr lang="de-DE" sz="4000" dirty="0"/>
              <a:t>Was ist im Einzelfall möglich?</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428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Gott als Quelle und Erfinder des Guten</a:t>
            </a:r>
            <a:br>
              <a:rPr lang="de-DE" sz="7200" dirty="0"/>
            </a:br>
            <a:r>
              <a:rPr lang="de-DE" sz="7200" dirty="0"/>
              <a:t>I</a:t>
            </a:r>
            <a:endParaRPr lang="de-DE" sz="7200" i="1" dirty="0"/>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20305311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406922" cy="5637864"/>
          </a:xfrm>
        </p:spPr>
        <p:txBody>
          <a:bodyPr>
            <a:normAutofit/>
          </a:bodyPr>
          <a:lstStyle/>
          <a:p>
            <a:r>
              <a:rPr lang="de-DE" sz="3600" dirty="0"/>
              <a:t>Schlage </a:t>
            </a:r>
            <a:r>
              <a:rPr lang="de-DE" sz="3600" b="1" dirty="0"/>
              <a:t>Seite 87 </a:t>
            </a:r>
            <a:r>
              <a:rPr lang="de-DE" sz="3600" dirty="0"/>
              <a:t>auf. </a:t>
            </a:r>
          </a:p>
          <a:p>
            <a:r>
              <a:rPr lang="de-DE" sz="3600" dirty="0" err="1"/>
              <a:t>Lies</a:t>
            </a:r>
            <a:r>
              <a:rPr lang="de-DE" sz="3600" dirty="0"/>
              <a:t> Seite 87–88 „</a:t>
            </a:r>
            <a:r>
              <a:rPr lang="de-DE" sz="3600" i="1" dirty="0"/>
              <a:t>Herausforderungen </a:t>
            </a:r>
            <a:r>
              <a:rPr lang="de-DE" sz="3600" dirty="0"/>
              <a:t>… </a:t>
            </a:r>
            <a:r>
              <a:rPr lang="de-DE" sz="3600" i="1" dirty="0"/>
              <a:t>und Frieden</a:t>
            </a:r>
            <a:r>
              <a:rPr lang="de-DE" sz="3600" dirty="0"/>
              <a:t>“.</a:t>
            </a:r>
          </a:p>
          <a:p>
            <a:pPr marL="0" indent="0">
              <a:buNone/>
            </a:pPr>
            <a:endParaRPr lang="de-DE" sz="3600" dirty="0"/>
          </a:p>
          <a:p>
            <a:r>
              <a:rPr lang="de-DE" sz="3600" b="1" dirty="0">
                <a:solidFill>
                  <a:srgbClr val="FF0000"/>
                </a:solidFill>
              </a:rPr>
              <a:t>THINK</a:t>
            </a:r>
          </a:p>
          <a:p>
            <a:pPr lvl="1"/>
            <a:r>
              <a:rPr lang="de-DE" sz="3400" dirty="0"/>
              <a:t>Bearbeite während des Lesens </a:t>
            </a:r>
            <a:r>
              <a:rPr lang="de-DE" sz="3400" b="1" dirty="0"/>
              <a:t>Aufgabe 2</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1500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608090"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Weshalb sucht der christliche Glaube Frieden? </a:t>
            </a:r>
          </a:p>
          <a:p>
            <a:pPr marL="457200" lvl="1" indent="0">
              <a:buNone/>
            </a:pPr>
            <a:endParaRPr lang="de-DE" sz="4000" dirty="0"/>
          </a:p>
          <a:p>
            <a:pPr lvl="1"/>
            <a:r>
              <a:rPr lang="de-DE" sz="4000" dirty="0"/>
              <a:t>Was folgt aus dem Friedensuchen?</a:t>
            </a:r>
          </a:p>
          <a:p>
            <a:pPr lvl="1"/>
            <a:endParaRPr lang="de-DE" sz="4000" dirty="0"/>
          </a:p>
          <a:p>
            <a:pPr lvl="1"/>
            <a:r>
              <a:rPr lang="de-DE" sz="4000" dirty="0"/>
              <a:t>Was ergibt sich aus einem bibl. Realismus?</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923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89 </a:t>
            </a:r>
            <a:r>
              <a:rPr lang="de-DE" sz="3600" dirty="0"/>
              <a:t>auf. </a:t>
            </a:r>
          </a:p>
          <a:p>
            <a:r>
              <a:rPr lang="de-DE" sz="3600" dirty="0" err="1"/>
              <a:t>Lies</a:t>
            </a:r>
            <a:r>
              <a:rPr lang="de-DE" sz="3600" dirty="0"/>
              <a:t> Seite 89 „</a:t>
            </a:r>
            <a:r>
              <a:rPr lang="de-DE" sz="3600" i="1" dirty="0"/>
              <a:t>Versöhnt aus vielen Nationen</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000" b="1" dirty="0">
                <a:solidFill>
                  <a:srgbClr val="92D050"/>
                </a:solidFill>
              </a:rPr>
              <a:t>G-Niveau</a:t>
            </a:r>
            <a:r>
              <a:rPr lang="de-DE" sz="3000" dirty="0"/>
              <a:t>: </a:t>
            </a:r>
            <a:r>
              <a:rPr lang="de-DE" sz="3000" b="1" dirty="0"/>
              <a:t>Aufgabe 3 b-c</a:t>
            </a:r>
            <a:r>
              <a:rPr lang="de-DE" sz="3000" dirty="0"/>
              <a:t>.</a:t>
            </a:r>
          </a:p>
          <a:p>
            <a:pPr lvl="2"/>
            <a:r>
              <a:rPr lang="de-DE" sz="3000" b="1" dirty="0">
                <a:solidFill>
                  <a:srgbClr val="C00000"/>
                </a:solidFill>
              </a:rPr>
              <a:t>M-Niveau</a:t>
            </a:r>
            <a:r>
              <a:rPr lang="de-DE" sz="3000" dirty="0"/>
              <a:t>: </a:t>
            </a:r>
            <a:r>
              <a:rPr lang="de-DE" sz="3000" b="1" dirty="0"/>
              <a:t>Aufgabe 3 a-d.</a:t>
            </a:r>
            <a:endParaRPr lang="de-DE" sz="3000" dirty="0"/>
          </a:p>
          <a:p>
            <a:pPr lvl="1"/>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7039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Was hat es mit der Vielfalt auf sich?</a:t>
            </a:r>
          </a:p>
          <a:p>
            <a:pPr marL="457200" lvl="1" indent="0">
              <a:buNone/>
            </a:pPr>
            <a:endParaRPr lang="de-DE" sz="4000" dirty="0"/>
          </a:p>
          <a:p>
            <a:pPr lvl="1"/>
            <a:r>
              <a:rPr lang="de-DE" sz="4000" dirty="0"/>
              <a:t>Was respektiert eine christliche Ethik?</a:t>
            </a:r>
          </a:p>
          <a:p>
            <a:pPr lvl="1"/>
            <a:endParaRPr lang="de-DE" sz="4000" dirty="0"/>
          </a:p>
          <a:p>
            <a:pPr lvl="1"/>
            <a:r>
              <a:rPr lang="de-DE" sz="4000" dirty="0"/>
              <a:t>Wie agiert man gegenüber Fremden?</a:t>
            </a:r>
          </a:p>
          <a:p>
            <a:pPr lvl="1"/>
            <a:endParaRPr lang="de-DE" sz="4000" dirty="0"/>
          </a:p>
          <a:p>
            <a:pPr lvl="1"/>
            <a:r>
              <a:rPr lang="de-DE" sz="4000" dirty="0"/>
              <a:t>Was fordert dich bei dem Thema heraus?</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6368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90 </a:t>
            </a:r>
            <a:r>
              <a:rPr lang="de-DE" sz="3600" dirty="0"/>
              <a:t>auf. </a:t>
            </a:r>
          </a:p>
          <a:p>
            <a:r>
              <a:rPr lang="de-DE" sz="3600" dirty="0" err="1"/>
              <a:t>Lies</a:t>
            </a:r>
            <a:r>
              <a:rPr lang="de-DE" sz="3600" dirty="0"/>
              <a:t> Seite 90 „</a:t>
            </a:r>
            <a:r>
              <a:rPr lang="de-DE" sz="3600" i="1" dirty="0"/>
              <a:t>Freundlich und würzig</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94545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err="1"/>
              <a:t>Lies</a:t>
            </a:r>
            <a:r>
              <a:rPr lang="de-DE" sz="4000" dirty="0"/>
              <a:t> deine Ergänzungen vor. </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6688586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403714"/>
          </a:xfrm>
        </p:spPr>
        <p:txBody>
          <a:bodyPr>
            <a:normAutofit/>
          </a:bodyPr>
          <a:lstStyle/>
          <a:p>
            <a:r>
              <a:rPr lang="de-DE" sz="3600" dirty="0"/>
              <a:t>Schlage </a:t>
            </a:r>
            <a:r>
              <a:rPr lang="de-DE" sz="3600" b="1" dirty="0"/>
              <a:t>Seite 91 </a:t>
            </a:r>
            <a:r>
              <a:rPr lang="de-DE" sz="3600" dirty="0"/>
              <a:t>auf.</a:t>
            </a:r>
          </a:p>
          <a:p>
            <a:r>
              <a:rPr lang="de-DE" sz="3600" dirty="0" err="1"/>
              <a:t>Lies</a:t>
            </a:r>
            <a:r>
              <a:rPr lang="de-DE" sz="3600" dirty="0"/>
              <a:t> Seite 91 „</a:t>
            </a:r>
            <a:r>
              <a:rPr lang="de-DE" sz="3600" i="1" dirty="0"/>
              <a:t>Als Bürger</a:t>
            </a:r>
            <a:r>
              <a:rPr lang="de-DE" sz="36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2320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r>
              <a:rPr lang="de-DE" sz="4000" dirty="0"/>
              <a:t>Wie sieht sich der gegenwärtige Christ?</a:t>
            </a:r>
          </a:p>
          <a:p>
            <a:pPr marL="457200" lvl="1" indent="0" algn="just">
              <a:buNone/>
            </a:pPr>
            <a:endParaRPr lang="de-DE" sz="4000" dirty="0"/>
          </a:p>
          <a:p>
            <a:pPr lvl="1"/>
            <a:r>
              <a:rPr lang="de-DE" sz="4000" dirty="0"/>
              <a:t>Wonach beurteilt ein Christ sein gesellschaftliches Engagement?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46133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9E765-C356-2F39-F481-50EC34635B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BD804A-3A4C-1E0A-366E-5A1614AFBEC7}"/>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14DC4B31-7633-0227-67E2-706112852D93}"/>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2D7541D5-5B1A-3627-024B-5C9277B85AB2}"/>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096892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337785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12 </a:t>
            </a:r>
            <a:r>
              <a:rPr lang="de-DE" sz="3600" dirty="0"/>
              <a:t>auf. </a:t>
            </a:r>
          </a:p>
          <a:p>
            <a:r>
              <a:rPr lang="de-DE" sz="3600" dirty="0"/>
              <a:t>Lies Seite 12–13: „</a:t>
            </a:r>
            <a:r>
              <a:rPr lang="de-DE" sz="3600" i="1" dirty="0"/>
              <a:t>Die Grundlage </a:t>
            </a:r>
            <a:r>
              <a:rPr lang="de-DE" sz="3600" dirty="0"/>
              <a:t>…“.</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a-e</a:t>
            </a:r>
            <a:r>
              <a:rPr lang="de-DE" sz="3400" dirty="0"/>
              <a:t>. </a:t>
            </a:r>
          </a:p>
          <a:p>
            <a:pPr lvl="1"/>
            <a:r>
              <a:rPr lang="de-DE" sz="3400" b="1" dirty="0">
                <a:solidFill>
                  <a:srgbClr val="C00000"/>
                </a:solidFill>
              </a:rPr>
              <a:t>M-Niveau</a:t>
            </a:r>
            <a:r>
              <a:rPr lang="de-DE" sz="3400" dirty="0"/>
              <a:t>: </a:t>
            </a:r>
            <a:r>
              <a:rPr lang="de-DE" sz="3400" b="1" dirty="0"/>
              <a:t>Aufgabe 1 a-f.</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280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a:bodyPr>
          <a:lstStyle/>
          <a:p>
            <a:r>
              <a:rPr lang="de-DE" sz="4400" dirty="0"/>
              <a:t>Schlage </a:t>
            </a:r>
            <a:r>
              <a:rPr lang="de-DE" sz="4400" b="1" dirty="0"/>
              <a:t>Seite 93 </a:t>
            </a:r>
            <a:r>
              <a:rPr lang="de-DE" sz="4400" dirty="0"/>
              <a:t>auf und lies den </a:t>
            </a:r>
            <a:r>
              <a:rPr lang="de-DE" sz="4400" b="1" dirty="0"/>
              <a:t>Einführungstext</a:t>
            </a:r>
            <a:r>
              <a:rPr lang="de-DE" sz="4400" dirty="0"/>
              <a:t>. </a:t>
            </a:r>
          </a:p>
          <a:p>
            <a:pPr lvl="1"/>
            <a:r>
              <a:rPr lang="de-DE" sz="4200" dirty="0"/>
              <a:t>Finde heraus, womit sich die Rechtsethik beschäftigt. </a:t>
            </a:r>
          </a:p>
          <a:p>
            <a:endParaRPr lang="de-DE" sz="4400" dirty="0"/>
          </a:p>
          <a:p>
            <a:r>
              <a:rPr lang="de-DE" sz="4400" dirty="0"/>
              <a:t>Wie lautet deine Antwort? </a:t>
            </a:r>
          </a:p>
        </p:txBody>
      </p:sp>
    </p:spTree>
    <p:extLst>
      <p:ext uri="{BB962C8B-B14F-4D97-AF65-F5344CB8AC3E}">
        <p14:creationId xmlns:p14="http://schemas.microsoft.com/office/powerpoint/2010/main" val="309311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Rechtsethik 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4912222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94 </a:t>
            </a:r>
            <a:r>
              <a:rPr lang="de-DE" sz="3600" dirty="0"/>
              <a:t>auf. </a:t>
            </a:r>
          </a:p>
          <a:p>
            <a:r>
              <a:rPr lang="de-DE" sz="3600" dirty="0" err="1"/>
              <a:t>Lies</a:t>
            </a:r>
            <a:r>
              <a:rPr lang="de-DE" sz="3600" dirty="0"/>
              <a:t> Seite 94–95 „</a:t>
            </a:r>
            <a:r>
              <a:rPr lang="de-DE" sz="3600" i="1" dirty="0"/>
              <a:t>Menschrechte bewahren</a:t>
            </a:r>
            <a:r>
              <a:rPr lang="de-DE" sz="3600" dirty="0"/>
              <a:t>“. </a:t>
            </a:r>
          </a:p>
          <a:p>
            <a:pPr marL="0" indent="0">
              <a:buNone/>
            </a:pPr>
            <a:endParaRPr lang="de-DE" sz="3600" dirty="0"/>
          </a:p>
          <a:p>
            <a:r>
              <a:rPr lang="de-DE" sz="3600" dirty="0"/>
              <a:t>Beantworte die Fragen in </a:t>
            </a:r>
            <a:r>
              <a:rPr lang="de-DE" sz="3600" b="1" dirty="0"/>
              <a:t>Aufgabe 1</a:t>
            </a:r>
            <a:r>
              <a:rPr lang="de-DE" sz="3600" dirty="0"/>
              <a:t>.</a:t>
            </a:r>
          </a:p>
          <a:p>
            <a:pPr lvl="1"/>
            <a:r>
              <a:rPr lang="de-DE" sz="3400" b="1" dirty="0">
                <a:solidFill>
                  <a:srgbClr val="92D050"/>
                </a:solidFill>
              </a:rPr>
              <a:t>G-Niveau</a:t>
            </a:r>
            <a:r>
              <a:rPr lang="de-DE" sz="3400" dirty="0"/>
              <a:t>: </a:t>
            </a:r>
            <a:r>
              <a:rPr lang="de-DE" sz="3400" b="1" dirty="0"/>
              <a:t>Aufgabe 1 a-b</a:t>
            </a:r>
            <a:r>
              <a:rPr lang="de-DE" sz="3400" dirty="0"/>
              <a:t>.</a:t>
            </a:r>
          </a:p>
          <a:p>
            <a:pPr lvl="1"/>
            <a:r>
              <a:rPr lang="de-DE" sz="3400" b="1" dirty="0">
                <a:solidFill>
                  <a:srgbClr val="C00000"/>
                </a:solidFill>
              </a:rPr>
              <a:t>M-Niveau</a:t>
            </a:r>
            <a:r>
              <a:rPr lang="de-DE" sz="3400" dirty="0"/>
              <a:t>: </a:t>
            </a:r>
            <a:r>
              <a:rPr lang="de-DE" sz="3400" b="1" dirty="0"/>
              <a:t>Aufgabe 1 a-c.</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1135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err="1"/>
              <a:t>Lies</a:t>
            </a:r>
            <a:r>
              <a:rPr lang="de-DE" sz="4000" dirty="0"/>
              <a:t> deine Ergänzungen vor.</a:t>
            </a:r>
          </a:p>
          <a:p>
            <a:pPr marL="457200" lvl="1" indent="0">
              <a:buNone/>
            </a:pPr>
            <a:endParaRPr lang="de-DE" sz="4000" dirty="0"/>
          </a:p>
          <a:p>
            <a:pPr lvl="1"/>
            <a:r>
              <a:rPr lang="de-DE" sz="4000" dirty="0"/>
              <a:t>Nenne einen Aspekt.</a:t>
            </a:r>
          </a:p>
          <a:p>
            <a:pPr marL="457200" lvl="1" indent="0">
              <a:buNone/>
            </a:pPr>
            <a:endParaRPr lang="de-DE" sz="4000" dirty="0"/>
          </a:p>
          <a:p>
            <a:pPr lvl="1"/>
            <a:r>
              <a:rPr lang="de-DE" sz="4000" dirty="0"/>
              <a:t>Was passiert, wenn Menschenrechte nur noch „Theorie“ sind?</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811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95 </a:t>
            </a:r>
            <a:r>
              <a:rPr lang="de-DE" sz="3600" dirty="0"/>
              <a:t>auf. </a:t>
            </a:r>
          </a:p>
          <a:p>
            <a:r>
              <a:rPr lang="de-DE" sz="3600" dirty="0" err="1"/>
              <a:t>Lies</a:t>
            </a:r>
            <a:r>
              <a:rPr lang="de-DE" sz="3600" dirty="0"/>
              <a:t> Seite 95 „</a:t>
            </a:r>
            <a:r>
              <a:rPr lang="de-DE" sz="3600" i="1" dirty="0"/>
              <a:t>Faire Justiz sicherstellen</a:t>
            </a:r>
            <a:r>
              <a:rPr lang="de-DE" sz="3600" dirty="0"/>
              <a:t>“.</a:t>
            </a:r>
          </a:p>
          <a:p>
            <a:pPr marL="0" indent="0">
              <a:buNone/>
            </a:pPr>
            <a:endParaRPr lang="de-DE" sz="3600" dirty="0"/>
          </a:p>
          <a:p>
            <a:r>
              <a:rPr lang="de-DE" sz="3600" b="1" dirty="0">
                <a:solidFill>
                  <a:srgbClr val="FF0000"/>
                </a:solidFill>
              </a:rPr>
              <a:t>THINK</a:t>
            </a:r>
          </a:p>
          <a:p>
            <a:pPr lvl="1"/>
            <a:r>
              <a:rPr lang="de-DE" sz="3400" dirty="0"/>
              <a:t>Bearbeite während des Lesens </a:t>
            </a:r>
            <a:r>
              <a:rPr lang="de-DE" sz="3400" b="1" dirty="0"/>
              <a:t>Aufgabe 2</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335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Worauf beruht ein gerechtes Verfahren?</a:t>
            </a:r>
          </a:p>
          <a:p>
            <a:pPr marL="457200" lvl="1" indent="0">
              <a:buNone/>
            </a:pPr>
            <a:endParaRPr lang="de-DE" sz="4000" dirty="0"/>
          </a:p>
          <a:p>
            <a:pPr lvl="1"/>
            <a:r>
              <a:rPr lang="de-DE" sz="4000" dirty="0"/>
              <a:t>Was darf ein Richter nicht? </a:t>
            </a:r>
          </a:p>
          <a:p>
            <a:pPr lvl="1"/>
            <a:endParaRPr lang="de-DE" sz="4000" dirty="0"/>
          </a:p>
          <a:p>
            <a:pPr lvl="1"/>
            <a:r>
              <a:rPr lang="de-DE" sz="4000" dirty="0"/>
              <a:t>Worauf muss ein Urteil gründen?</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3213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96 </a:t>
            </a:r>
            <a:r>
              <a:rPr lang="de-DE" sz="3600" dirty="0"/>
              <a:t>auf. </a:t>
            </a:r>
          </a:p>
          <a:p>
            <a:r>
              <a:rPr lang="de-DE" sz="3600" dirty="0" err="1"/>
              <a:t>Lies</a:t>
            </a:r>
            <a:r>
              <a:rPr lang="de-DE" sz="3600" dirty="0"/>
              <a:t> Seite 96–97 „</a:t>
            </a:r>
            <a:r>
              <a:rPr lang="de-DE" sz="3600" i="1" dirty="0"/>
              <a:t>Richtig strafen</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000" b="1" dirty="0">
                <a:solidFill>
                  <a:srgbClr val="92D050"/>
                </a:solidFill>
              </a:rPr>
              <a:t>G-Niveau</a:t>
            </a:r>
            <a:r>
              <a:rPr lang="de-DE" sz="3000" dirty="0"/>
              <a:t>: </a:t>
            </a:r>
            <a:r>
              <a:rPr lang="de-DE" sz="3000" b="1" dirty="0"/>
              <a:t>Aufgabe 3 a-b</a:t>
            </a:r>
            <a:r>
              <a:rPr lang="de-DE" sz="3000" dirty="0"/>
              <a:t>.</a:t>
            </a:r>
          </a:p>
          <a:p>
            <a:pPr lvl="2"/>
            <a:r>
              <a:rPr lang="de-DE" sz="3000" b="1" dirty="0">
                <a:solidFill>
                  <a:srgbClr val="C00000"/>
                </a:solidFill>
              </a:rPr>
              <a:t>M-Niveau</a:t>
            </a:r>
            <a:r>
              <a:rPr lang="de-DE" sz="3000" dirty="0"/>
              <a:t>: </a:t>
            </a:r>
            <a:r>
              <a:rPr lang="de-DE" sz="3000" b="1" dirty="0"/>
              <a:t>Aufgabe 3 a-c.</a:t>
            </a:r>
            <a:endParaRPr lang="de-DE" sz="3000" dirty="0"/>
          </a:p>
          <a:p>
            <a:pPr lvl="1"/>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7633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Welche Aufgabe hat der Staat? </a:t>
            </a:r>
          </a:p>
          <a:p>
            <a:pPr marL="457200" lvl="1" indent="0">
              <a:buNone/>
            </a:pPr>
            <a:endParaRPr lang="de-DE" sz="4000" dirty="0"/>
          </a:p>
          <a:p>
            <a:pPr lvl="1"/>
            <a:r>
              <a:rPr lang="de-DE" sz="4000" dirty="0"/>
              <a:t>Wie kann er seine Aufgaben missachten?</a:t>
            </a:r>
          </a:p>
          <a:p>
            <a:pPr lvl="1"/>
            <a:endParaRPr lang="de-DE" sz="4000" dirty="0"/>
          </a:p>
          <a:p>
            <a:pPr lvl="1"/>
            <a:r>
              <a:rPr lang="de-DE" sz="4000" dirty="0"/>
              <a:t>Was fordert dich bei diesem Thema heraus?</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013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97 </a:t>
            </a:r>
            <a:r>
              <a:rPr lang="de-DE" sz="3600" dirty="0"/>
              <a:t>auf. </a:t>
            </a:r>
          </a:p>
          <a:p>
            <a:r>
              <a:rPr lang="de-DE" sz="3600" dirty="0" err="1"/>
              <a:t>Lies</a:t>
            </a:r>
            <a:r>
              <a:rPr lang="de-DE" sz="3600" dirty="0"/>
              <a:t> Seite 97–98 „</a:t>
            </a:r>
            <a:r>
              <a:rPr lang="de-DE" sz="3600" i="1" dirty="0"/>
              <a:t>Glaubens- und Religionsfreiheit</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278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4831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Erläutere, weshalb die Glaubens- und Religionsfreiheit zutiefst biblisch ist. </a:t>
            </a:r>
          </a:p>
          <a:p>
            <a:pPr lvl="1"/>
            <a:r>
              <a:rPr lang="de-DE" sz="4000" dirty="0"/>
              <a:t>Wann ist Apostelgeschichte 5,29 anzuwenden? </a:t>
            </a:r>
          </a:p>
          <a:p>
            <a:pPr lvl="1"/>
            <a:r>
              <a:rPr lang="de-DE" sz="4000" dirty="0"/>
              <a:t>Für wen engagieren sich Christen, und warum? </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443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Womit beginnt christliche Ethik immer?</a:t>
            </a:r>
          </a:p>
          <a:p>
            <a:pPr marL="457200" lvl="1" indent="0">
              <a:buNone/>
            </a:pPr>
            <a:endParaRPr lang="de-DE" sz="4000" dirty="0"/>
          </a:p>
          <a:p>
            <a:pPr lvl="1"/>
            <a:r>
              <a:rPr lang="de-DE" sz="4000" dirty="0"/>
              <a:t>Worin ist christliche Ethik verankert? </a:t>
            </a:r>
          </a:p>
          <a:p>
            <a:pPr marL="457200" lvl="1" indent="0">
              <a:buNone/>
            </a:pPr>
            <a:endParaRPr lang="de-DE" sz="4000" dirty="0"/>
          </a:p>
          <a:p>
            <a:pPr lvl="1"/>
            <a:r>
              <a:rPr lang="de-DE" sz="4000" dirty="0"/>
              <a:t>Zeige auf, warum Gott die Grundlage einer christlichen Ethik ist.</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45153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101 </a:t>
            </a:r>
            <a:r>
              <a:rPr lang="de-DE" sz="3600" dirty="0"/>
              <a:t>auf.</a:t>
            </a:r>
          </a:p>
          <a:p>
            <a:r>
              <a:rPr lang="de-DE" sz="3600" dirty="0" err="1"/>
              <a:t>Lies</a:t>
            </a:r>
            <a:r>
              <a:rPr lang="de-DE" sz="3600" dirty="0"/>
              <a:t> Seite 101–102 „</a:t>
            </a:r>
            <a:r>
              <a:rPr lang="de-DE" sz="3600" i="1" dirty="0"/>
              <a:t>Gottes Gerechtigkeit leben</a:t>
            </a:r>
            <a:r>
              <a:rPr lang="de-DE" sz="3600" dirty="0"/>
              <a:t>“.</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6116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r>
              <a:rPr lang="de-DE" sz="4000" dirty="0"/>
              <a:t>Was bedeutet es, als Christ „gerecht“ zu leben?</a:t>
            </a:r>
          </a:p>
          <a:p>
            <a:pPr marL="457200" lvl="1" indent="0" algn="just">
              <a:buNone/>
            </a:pPr>
            <a:endParaRPr lang="de-DE" sz="4000" dirty="0"/>
          </a:p>
          <a:p>
            <a:pPr lvl="1"/>
            <a:r>
              <a:rPr lang="de-DE" sz="4000" dirty="0"/>
              <a:t>Worum geht es einer christlichen Ethik in Bezug auf Gerechtigkeit?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408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01E9-9EC3-9B80-14D8-5527D099D8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D741F2-B548-1FDF-2535-FDA09D8B4A7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5DB85747-C65D-A14E-7574-AD81C6C2CE7F}"/>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00051839-DDBD-4461-D880-CA9488D18984}"/>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9705507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5806892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lnSpcReduction="10000"/>
          </a:bodyPr>
          <a:lstStyle/>
          <a:p>
            <a:r>
              <a:rPr lang="de-DE" sz="4400" dirty="0"/>
              <a:t>Schlage </a:t>
            </a:r>
            <a:r>
              <a:rPr lang="de-DE" sz="4400" b="1" dirty="0"/>
              <a:t>Seite 103</a:t>
            </a:r>
            <a:r>
              <a:rPr lang="de-DE" sz="4400" dirty="0"/>
              <a:t> auf.</a:t>
            </a:r>
            <a:r>
              <a:rPr lang="de-DE" sz="4400" b="1" dirty="0"/>
              <a:t> </a:t>
            </a:r>
          </a:p>
          <a:p>
            <a:r>
              <a:rPr lang="de-DE" sz="4400" dirty="0" err="1"/>
              <a:t>Lies</a:t>
            </a:r>
            <a:r>
              <a:rPr lang="de-DE" sz="4400" dirty="0"/>
              <a:t> das Lebenszeugnis von Thomas Kleine. </a:t>
            </a:r>
          </a:p>
          <a:p>
            <a:pPr marL="0" indent="0">
              <a:buNone/>
            </a:pPr>
            <a:endParaRPr lang="de-DE" sz="4400" dirty="0"/>
          </a:p>
          <a:p>
            <a:r>
              <a:rPr lang="de-DE" sz="4200" dirty="0"/>
              <a:t>Welchen Beruf hat Thomas Kleine? </a:t>
            </a:r>
          </a:p>
          <a:p>
            <a:pPr marL="0" indent="0">
              <a:buNone/>
            </a:pPr>
            <a:endParaRPr lang="de-DE" sz="4200" dirty="0"/>
          </a:p>
          <a:p>
            <a:r>
              <a:rPr lang="de-DE" sz="4200" dirty="0"/>
              <a:t>Worüber freut er sich besonders? </a:t>
            </a:r>
          </a:p>
          <a:p>
            <a:endParaRPr lang="de-DE" sz="4400" dirty="0"/>
          </a:p>
        </p:txBody>
      </p:sp>
    </p:spTree>
    <p:extLst>
      <p:ext uri="{BB962C8B-B14F-4D97-AF65-F5344CB8AC3E}">
        <p14:creationId xmlns:p14="http://schemas.microsoft.com/office/powerpoint/2010/main" val="383874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Rechtsethik 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19842026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lnSpcReduction="10000"/>
          </a:bodyPr>
          <a:lstStyle/>
          <a:p>
            <a:r>
              <a:rPr lang="de-DE" sz="3600" dirty="0"/>
              <a:t>Nimm das </a:t>
            </a:r>
            <a:r>
              <a:rPr lang="de-DE" sz="3600" b="1" dirty="0"/>
              <a:t>Arbeitsblatt</a:t>
            </a:r>
            <a:r>
              <a:rPr lang="de-DE" sz="3600" dirty="0"/>
              <a:t> zur Hand.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endParaRPr lang="de-DE" sz="3200" dirty="0"/>
          </a:p>
          <a:p>
            <a:pPr marL="0" indent="0">
              <a:buNone/>
            </a:pPr>
            <a:endParaRPr lang="de-DE" sz="1100" dirty="0"/>
          </a:p>
          <a:p>
            <a:r>
              <a:rPr lang="de-DE" sz="3600" b="1" dirty="0">
                <a:solidFill>
                  <a:srgbClr val="0070C0"/>
                </a:solidFill>
              </a:rPr>
              <a:t>GROUP</a:t>
            </a:r>
            <a:endParaRPr lang="de-DE" sz="3600" dirty="0">
              <a:solidFill>
                <a:srgbClr val="0070C0"/>
              </a:solidFill>
            </a:endParaRPr>
          </a:p>
          <a:p>
            <a:pPr lvl="1"/>
            <a:r>
              <a:rPr lang="de-DE" sz="3600" dirty="0"/>
              <a:t>Setzt euch zu viert (A, B, C, D) zusammen und bearbeitet </a:t>
            </a:r>
            <a:r>
              <a:rPr lang="de-DE" sz="3600" b="1" dirty="0"/>
              <a:t>Aufgabe 2</a:t>
            </a:r>
            <a:r>
              <a:rPr lang="de-DE" sz="3600" dirty="0"/>
              <a:t>. </a:t>
            </a:r>
          </a:p>
          <a:p>
            <a:pPr lvl="1"/>
            <a:r>
              <a:rPr lang="de-DE" sz="3600" dirty="0"/>
              <a:t>Beantwortet dann </a:t>
            </a:r>
            <a:r>
              <a:rPr lang="de-DE" sz="3600" b="1" dirty="0"/>
              <a:t>Aufgabe 3</a:t>
            </a:r>
            <a:r>
              <a:rPr lang="de-DE" sz="3600" dirty="0"/>
              <a:t>.</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085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3200" dirty="0"/>
              <a:t>Weshalb sollte man Glaubens- und Religionsfreiheit wertschätzen? </a:t>
            </a:r>
          </a:p>
          <a:p>
            <a:pPr lvl="1"/>
            <a:r>
              <a:rPr lang="de-DE" sz="3200" dirty="0"/>
              <a:t> Warum sollte man Arbeitsbedingungen verbessern? </a:t>
            </a:r>
          </a:p>
          <a:p>
            <a:pPr lvl="1"/>
            <a:r>
              <a:rPr lang="de-DE" sz="3200" dirty="0"/>
              <a:t> Welche Aspekte sprechen für das Schützen des Rechts auf Asyl? </a:t>
            </a:r>
          </a:p>
          <a:p>
            <a:pPr lvl="1"/>
            <a:r>
              <a:rPr lang="de-DE" sz="3200" dirty="0"/>
              <a:t> Was bedeutet es, die Schöpfung rechtlich vor Missbrauch zu schützen?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4543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101 </a:t>
            </a:r>
            <a:r>
              <a:rPr lang="de-DE" sz="3600" dirty="0"/>
              <a:t>auf. </a:t>
            </a:r>
          </a:p>
          <a:p>
            <a:r>
              <a:rPr lang="de-DE" sz="3600" dirty="0" err="1"/>
              <a:t>Lies</a:t>
            </a:r>
            <a:r>
              <a:rPr lang="de-DE" sz="3600" dirty="0"/>
              <a:t> Seite 101 „</a:t>
            </a:r>
            <a:r>
              <a:rPr lang="de-DE" sz="3600" i="1" dirty="0"/>
              <a:t>Die Verantwortung</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625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Worauf sollte man möglichst verzichten?</a:t>
            </a:r>
          </a:p>
          <a:p>
            <a:pPr lvl="1"/>
            <a:endParaRPr lang="de-DE" sz="4000" dirty="0"/>
          </a:p>
          <a:p>
            <a:pPr lvl="1"/>
            <a:r>
              <a:rPr lang="de-DE" sz="4000" dirty="0"/>
              <a:t>Wie verstehen Christen Verträge und Abmachungen?</a:t>
            </a:r>
          </a:p>
          <a:p>
            <a:pPr lvl="1"/>
            <a:endParaRPr lang="de-DE" sz="4000" dirty="0"/>
          </a:p>
          <a:p>
            <a:pPr lvl="1"/>
            <a:r>
              <a:rPr lang="de-DE" sz="4000" dirty="0"/>
              <a:t>Worauf verzichten Christen notfalls?</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0349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13</a:t>
            </a:r>
            <a:r>
              <a:rPr lang="de-DE" sz="3600" dirty="0"/>
              <a:t>auf. </a:t>
            </a:r>
          </a:p>
          <a:p>
            <a:pPr marL="0" indent="0">
              <a:buNone/>
            </a:pPr>
            <a:endParaRPr lang="de-DE" sz="3600" dirty="0"/>
          </a:p>
          <a:p>
            <a:r>
              <a:rPr lang="de-DE" sz="3600" b="1" dirty="0">
                <a:solidFill>
                  <a:srgbClr val="FF0000"/>
                </a:solidFill>
              </a:rPr>
              <a:t>THINK</a:t>
            </a:r>
          </a:p>
          <a:p>
            <a:pPr lvl="1"/>
            <a:r>
              <a:rPr lang="de-DE" sz="3400" dirty="0"/>
              <a:t>Lies Seite 13–14: „</a:t>
            </a:r>
            <a:r>
              <a:rPr lang="de-DE" sz="3400" i="1" dirty="0"/>
              <a:t>Der Weg </a:t>
            </a:r>
            <a:r>
              <a:rPr lang="de-DE" sz="3400" dirty="0"/>
              <a:t>…“. </a:t>
            </a:r>
          </a:p>
          <a:p>
            <a:pPr lvl="1"/>
            <a:r>
              <a:rPr lang="de-DE" sz="3400" dirty="0"/>
              <a:t>Beantworte die Fragen in </a:t>
            </a:r>
            <a:r>
              <a:rPr lang="de-DE" sz="3400" b="1" dirty="0"/>
              <a:t>Aufgabe 2</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922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r>
              <a:rPr lang="de-DE" sz="3600" dirty="0">
                <a:solidFill>
                  <a:srgbClr val="00B050"/>
                </a:solidFill>
              </a:rPr>
              <a:t> </a:t>
            </a:r>
          </a:p>
          <a:p>
            <a:pPr lvl="1"/>
            <a:r>
              <a:rPr lang="de-DE" sz="3600" dirty="0"/>
              <a:t>Was habt ihr angekreuzt?</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8014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08AA-BFDB-B36D-093F-AB1F00377A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0F7F74-01B1-FBFC-76A3-C30EE4C295DF}"/>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B5FB6C7A-94F9-2C0F-571C-209F13327221}"/>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04C78C14-5140-29F8-8C3F-3D36C4DDE09D}"/>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6757825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1776077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lnSpcReduction="10000"/>
          </a:bodyPr>
          <a:lstStyle/>
          <a:p>
            <a:r>
              <a:rPr lang="de-DE" sz="4400" dirty="0"/>
              <a:t>Sieh dir diesen </a:t>
            </a:r>
            <a:r>
              <a:rPr lang="de-DE" sz="4400" dirty="0">
                <a:hlinkClick r:id="rId3"/>
              </a:rPr>
              <a:t>Buchtrailer</a:t>
            </a:r>
            <a:r>
              <a:rPr lang="de-DE" sz="4400" dirty="0"/>
              <a:t> an. </a:t>
            </a:r>
          </a:p>
          <a:p>
            <a:endParaRPr lang="de-DE" sz="4400" dirty="0"/>
          </a:p>
          <a:p>
            <a:r>
              <a:rPr lang="de-DE" sz="4400" dirty="0"/>
              <a:t>Tauscht euch über den </a:t>
            </a:r>
            <a:r>
              <a:rPr lang="de-DE" sz="4400" dirty="0" err="1"/>
              <a:t>dargestelten</a:t>
            </a:r>
            <a:r>
              <a:rPr lang="de-DE" sz="4400" dirty="0"/>
              <a:t> Inhalt des Buches aus. </a:t>
            </a:r>
          </a:p>
          <a:p>
            <a:endParaRPr lang="de-DE" sz="4400" dirty="0"/>
          </a:p>
          <a:p>
            <a:r>
              <a:rPr lang="de-DE" sz="4400" dirty="0"/>
              <a:t>Wozu möchte John </a:t>
            </a:r>
            <a:r>
              <a:rPr lang="de-DE" sz="4400" dirty="0" err="1"/>
              <a:t>Raynor</a:t>
            </a:r>
            <a:r>
              <a:rPr lang="de-DE" sz="4400" dirty="0"/>
              <a:t> anregen?</a:t>
            </a:r>
          </a:p>
        </p:txBody>
      </p:sp>
    </p:spTree>
    <p:extLst>
      <p:ext uri="{BB962C8B-B14F-4D97-AF65-F5344CB8AC3E}">
        <p14:creationId xmlns:p14="http://schemas.microsoft.com/office/powerpoint/2010/main" val="7687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Kulturethik 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26052071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104 </a:t>
            </a:r>
            <a:r>
              <a:rPr lang="de-DE" sz="3600" dirty="0"/>
              <a:t>auf. </a:t>
            </a:r>
          </a:p>
          <a:p>
            <a:r>
              <a:rPr lang="de-DE" sz="3600" dirty="0" err="1"/>
              <a:t>Lies</a:t>
            </a:r>
            <a:r>
              <a:rPr lang="de-DE" sz="3600" dirty="0"/>
              <a:t> Seite 104–106 „</a:t>
            </a:r>
            <a:r>
              <a:rPr lang="de-DE" sz="3600" i="1" dirty="0"/>
              <a:t>Der Mensch</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p>
          <a:p>
            <a:pPr lvl="2"/>
            <a:r>
              <a:rPr lang="de-DE" sz="3200" b="1" dirty="0">
                <a:solidFill>
                  <a:srgbClr val="92D050"/>
                </a:solidFill>
              </a:rPr>
              <a:t>G-Niveau</a:t>
            </a:r>
            <a:r>
              <a:rPr lang="de-DE" sz="3200" dirty="0"/>
              <a:t>:  </a:t>
            </a:r>
            <a:r>
              <a:rPr lang="de-DE" sz="3200" b="1" dirty="0"/>
              <a:t>Aufgabe 1a-b</a:t>
            </a:r>
            <a:r>
              <a:rPr lang="de-DE" sz="3200" dirty="0"/>
              <a:t>.</a:t>
            </a:r>
          </a:p>
          <a:p>
            <a:pPr lvl="2"/>
            <a:r>
              <a:rPr lang="de-DE" sz="3200" b="1" dirty="0">
                <a:solidFill>
                  <a:srgbClr val="C00000"/>
                </a:solidFill>
              </a:rPr>
              <a:t>M-Niveau</a:t>
            </a:r>
            <a:r>
              <a:rPr lang="de-DE" sz="3200" dirty="0"/>
              <a:t>:  </a:t>
            </a:r>
            <a:r>
              <a:rPr lang="de-DE" sz="3200" b="1" dirty="0"/>
              <a:t>Aufgabe 1a-e</a:t>
            </a:r>
            <a:r>
              <a:rPr lang="de-DE" sz="32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7878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Wovon sind beide Bereiche betroffen?</a:t>
            </a:r>
          </a:p>
          <a:p>
            <a:pPr marL="457200" lvl="1" indent="0">
              <a:buNone/>
            </a:pPr>
            <a:endParaRPr lang="de-DE" sz="4000" dirty="0"/>
          </a:p>
          <a:p>
            <a:pPr lvl="1"/>
            <a:r>
              <a:rPr lang="de-DE" sz="4000" dirty="0"/>
              <a:t>Was gilt für den praktischen Bereich? </a:t>
            </a:r>
          </a:p>
          <a:p>
            <a:pPr lvl="1"/>
            <a:endParaRPr lang="de-DE" sz="4000" dirty="0"/>
          </a:p>
          <a:p>
            <a:pPr lvl="1"/>
            <a:r>
              <a:rPr lang="de-DE" sz="4000" dirty="0"/>
              <a:t>Weshalb ist Kritik besser als Feindlichkeit?</a:t>
            </a:r>
          </a:p>
          <a:p>
            <a:pPr lvl="1"/>
            <a:endParaRPr lang="de-DE" sz="4000" dirty="0"/>
          </a:p>
          <a:p>
            <a:pPr lvl="1"/>
            <a:r>
              <a:rPr lang="de-DE" sz="4000" dirty="0"/>
              <a:t>Wie können ästhetische Bereiche verführen?</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29123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378187"/>
          </a:xfrm>
        </p:spPr>
        <p:txBody>
          <a:bodyPr>
            <a:normAutofit fontScale="85000" lnSpcReduction="20000"/>
          </a:bodyPr>
          <a:lstStyle/>
          <a:p>
            <a:r>
              <a:rPr lang="de-DE" sz="3600" dirty="0"/>
              <a:t>Schlage </a:t>
            </a:r>
            <a:r>
              <a:rPr lang="de-DE" sz="3600" b="1" dirty="0"/>
              <a:t>Seite 106 </a:t>
            </a:r>
            <a:r>
              <a:rPr lang="de-DE" sz="3600" dirty="0"/>
              <a:t>auf. </a:t>
            </a:r>
          </a:p>
          <a:p>
            <a:r>
              <a:rPr lang="de-DE" sz="3400" dirty="0" err="1"/>
              <a:t>Lies</a:t>
            </a:r>
            <a:r>
              <a:rPr lang="de-DE" sz="3400" dirty="0"/>
              <a:t> Seite 106–107 „</a:t>
            </a:r>
            <a:r>
              <a:rPr lang="de-DE" sz="3400" i="1" dirty="0"/>
              <a:t>Gottes Einladung</a:t>
            </a:r>
            <a:r>
              <a:rPr lang="de-DE" sz="3400" dirty="0"/>
              <a:t> …“.</a:t>
            </a:r>
          </a:p>
          <a:p>
            <a:endParaRPr lang="de-DE" sz="3600" b="1" dirty="0">
              <a:solidFill>
                <a:srgbClr val="FF0000"/>
              </a:solidFill>
            </a:endParaRPr>
          </a:p>
          <a:p>
            <a:r>
              <a:rPr lang="de-DE" sz="3600" b="1" dirty="0">
                <a:solidFill>
                  <a:srgbClr val="FF0000"/>
                </a:solidFill>
              </a:rPr>
              <a:t>THINK</a:t>
            </a:r>
          </a:p>
          <a:p>
            <a:pPr lvl="1"/>
            <a:r>
              <a:rPr lang="de-DE" sz="3400" dirty="0"/>
              <a:t>Bearbeite während des Lesens </a:t>
            </a:r>
            <a:r>
              <a:rPr lang="de-DE" sz="3400" b="1" dirty="0"/>
              <a:t>Aufgabe 2</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r>
              <a:rPr lang="de-DE" sz="3600" dirty="0">
                <a:solidFill>
                  <a:srgbClr val="00B050"/>
                </a:solidFill>
              </a:rPr>
              <a:t> </a:t>
            </a:r>
          </a:p>
          <a:p>
            <a:pPr lvl="1"/>
            <a:r>
              <a:rPr lang="de-DE" sz="3600" dirty="0"/>
              <a:t>Wie lauten eure Antworten? </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6787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107 </a:t>
            </a:r>
            <a:r>
              <a:rPr lang="de-DE" sz="3600" dirty="0"/>
              <a:t>auf. </a:t>
            </a:r>
          </a:p>
          <a:p>
            <a:r>
              <a:rPr lang="de-DE" sz="3600" dirty="0" err="1"/>
              <a:t>Lies</a:t>
            </a:r>
            <a:r>
              <a:rPr lang="de-DE" sz="3600" dirty="0"/>
              <a:t> Seite 107–108 „</a:t>
            </a:r>
            <a:r>
              <a:rPr lang="de-DE" sz="3600" i="1" dirty="0"/>
              <a:t>Vor Gott</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200" b="1" dirty="0">
                <a:solidFill>
                  <a:srgbClr val="92D050"/>
                </a:solidFill>
              </a:rPr>
              <a:t>G-Niveau</a:t>
            </a:r>
            <a:r>
              <a:rPr lang="de-DE" sz="3200" dirty="0"/>
              <a:t>: Aufgabe </a:t>
            </a:r>
            <a:r>
              <a:rPr lang="de-DE" sz="3200" b="1" dirty="0"/>
              <a:t>3a-b</a:t>
            </a:r>
            <a:r>
              <a:rPr lang="de-DE" sz="3200" dirty="0"/>
              <a:t>.</a:t>
            </a:r>
          </a:p>
          <a:p>
            <a:pPr lvl="2"/>
            <a:r>
              <a:rPr lang="de-DE" sz="3200" b="1" dirty="0">
                <a:solidFill>
                  <a:srgbClr val="C00000"/>
                </a:solidFill>
              </a:rPr>
              <a:t>M-Niveau</a:t>
            </a:r>
            <a:r>
              <a:rPr lang="de-DE" sz="3200" dirty="0"/>
              <a:t>: Aufgabe </a:t>
            </a:r>
            <a:r>
              <a:rPr lang="de-DE" sz="3200" b="1" dirty="0"/>
              <a:t>3a-d</a:t>
            </a:r>
            <a:r>
              <a:rPr lang="de-DE" sz="32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07944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85000" lnSpcReduction="10000"/>
          </a:bodyPr>
          <a:lstStyle/>
          <a:p>
            <a:r>
              <a:rPr lang="de-DE" sz="5400" b="1" dirty="0">
                <a:solidFill>
                  <a:srgbClr val="00B050"/>
                </a:solidFill>
              </a:rPr>
              <a:t>SHARE</a:t>
            </a:r>
            <a:r>
              <a:rPr lang="de-DE" sz="5400" dirty="0">
                <a:solidFill>
                  <a:srgbClr val="00B050"/>
                </a:solidFill>
              </a:rPr>
              <a:t> </a:t>
            </a:r>
          </a:p>
          <a:p>
            <a:pPr lvl="1"/>
            <a:r>
              <a:rPr lang="de-DE" sz="4000" dirty="0"/>
              <a:t>Welche Rolle hat ein Christ in der Welt? </a:t>
            </a:r>
          </a:p>
          <a:p>
            <a:pPr marL="457200" lvl="1" indent="0">
              <a:buNone/>
            </a:pPr>
            <a:endParaRPr lang="de-DE" sz="4000" dirty="0"/>
          </a:p>
          <a:p>
            <a:pPr lvl="1"/>
            <a:r>
              <a:rPr lang="de-DE" sz="4000" dirty="0"/>
              <a:t>Welche Rolle spielt der Glaube bei der Berufswahl? </a:t>
            </a:r>
          </a:p>
          <a:p>
            <a:pPr lvl="1"/>
            <a:endParaRPr lang="de-DE" sz="4000" dirty="0"/>
          </a:p>
          <a:p>
            <a:pPr lvl="1"/>
            <a:r>
              <a:rPr lang="de-DE" sz="4000" dirty="0"/>
              <a:t>Inwieweit soll Gott auch in deiner Freizeit eine Rolle spielen? </a:t>
            </a:r>
          </a:p>
          <a:p>
            <a:pPr lvl="1"/>
            <a:endParaRPr lang="de-DE" sz="4000" dirty="0"/>
          </a:p>
          <a:p>
            <a:pPr lvl="1"/>
            <a:r>
              <a:rPr lang="de-DE" sz="4000" dirty="0"/>
              <a:t>Was fordert dich bei diesem Thema heraus?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7520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14 </a:t>
            </a:r>
            <a:r>
              <a:rPr lang="de-DE" sz="3600" dirty="0"/>
              <a:t>auf. </a:t>
            </a:r>
          </a:p>
          <a:p>
            <a:r>
              <a:rPr lang="de-DE" sz="3600" dirty="0"/>
              <a:t>Lies Seite 14–16: „</a:t>
            </a:r>
            <a:r>
              <a:rPr lang="de-DE" sz="3600" i="1" dirty="0"/>
              <a:t>Was gut ist</a:t>
            </a:r>
            <a:r>
              <a:rPr lang="de-DE" sz="3600" dirty="0"/>
              <a:t>, …“. </a:t>
            </a:r>
          </a:p>
          <a:p>
            <a:r>
              <a:rPr lang="de-DE" sz="3600" dirty="0"/>
              <a:t>Beantworte die Fragen in </a:t>
            </a:r>
            <a:r>
              <a:rPr lang="de-DE" sz="3600" b="1" dirty="0"/>
              <a:t>Aufgabe 3</a:t>
            </a:r>
            <a:r>
              <a:rPr lang="de-DE" sz="3600" dirty="0"/>
              <a:t>. </a:t>
            </a:r>
          </a:p>
          <a:p>
            <a:pPr lvl="1"/>
            <a:r>
              <a:rPr lang="de-DE" sz="3400" b="1" dirty="0">
                <a:solidFill>
                  <a:srgbClr val="92D050"/>
                </a:solidFill>
              </a:rPr>
              <a:t>G-Niveau</a:t>
            </a:r>
            <a:r>
              <a:rPr lang="de-DE" sz="3400" dirty="0"/>
              <a:t>: </a:t>
            </a:r>
            <a:r>
              <a:rPr lang="de-DE" sz="3400" b="1" dirty="0"/>
              <a:t>Aufgabe 3 a-d</a:t>
            </a:r>
            <a:r>
              <a:rPr lang="de-DE" sz="3400" dirty="0"/>
              <a:t>. </a:t>
            </a:r>
          </a:p>
          <a:p>
            <a:pPr lvl="1"/>
            <a:r>
              <a:rPr lang="de-DE" sz="3400" b="1" dirty="0">
                <a:solidFill>
                  <a:srgbClr val="C00000"/>
                </a:solidFill>
              </a:rPr>
              <a:t>M-Niveau</a:t>
            </a:r>
            <a:r>
              <a:rPr lang="de-DE" sz="3400" dirty="0"/>
              <a:t>: </a:t>
            </a:r>
            <a:r>
              <a:rPr lang="de-DE" sz="3400" b="1" dirty="0"/>
              <a:t>Aufgabe 3 a-d + Für die Schnellen.</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5668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108 </a:t>
            </a:r>
            <a:r>
              <a:rPr lang="de-DE" sz="3600" dirty="0"/>
              <a:t>auf. </a:t>
            </a:r>
          </a:p>
          <a:p>
            <a:r>
              <a:rPr lang="de-DE" sz="3600" dirty="0" err="1"/>
              <a:t>Lies</a:t>
            </a:r>
            <a:r>
              <a:rPr lang="de-DE" sz="3600" dirty="0"/>
              <a:t> Seite 108–109 „</a:t>
            </a:r>
            <a:r>
              <a:rPr lang="de-DE" sz="3600" i="1" dirty="0"/>
              <a:t>Vor Gott</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5777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8D84A-712A-723B-AC54-6306736737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43E8A2-42F4-3E69-A9EA-121769710E39}"/>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755D0B25-07F5-DC75-4909-AF376C271C7A}"/>
              </a:ext>
            </a:extLst>
          </p:cNvPr>
          <p:cNvSpPr>
            <a:spLocks noGrp="1"/>
          </p:cNvSpPr>
          <p:nvPr>
            <p:ph idx="1"/>
          </p:nvPr>
        </p:nvSpPr>
        <p:spPr>
          <a:xfrm>
            <a:off x="1251678" y="1178061"/>
            <a:ext cx="10940322" cy="5637864"/>
          </a:xfrm>
        </p:spPr>
        <p:txBody>
          <a:bodyPr>
            <a:normAutofit fontScale="85000" lnSpcReduction="20000"/>
          </a:bodyPr>
          <a:lstStyle/>
          <a:p>
            <a:r>
              <a:rPr lang="de-DE" sz="5400" b="1" dirty="0">
                <a:solidFill>
                  <a:srgbClr val="00B050"/>
                </a:solidFill>
              </a:rPr>
              <a:t>SHARE</a:t>
            </a:r>
            <a:r>
              <a:rPr lang="de-DE" sz="5400" dirty="0">
                <a:solidFill>
                  <a:srgbClr val="00B050"/>
                </a:solidFill>
              </a:rPr>
              <a:t> </a:t>
            </a:r>
          </a:p>
          <a:p>
            <a:pPr lvl="1"/>
            <a:r>
              <a:rPr lang="de-DE" sz="4000" dirty="0"/>
              <a:t>Woraus besteht Familie gemäß einer christlichen Weltanschauung?</a:t>
            </a:r>
          </a:p>
          <a:p>
            <a:pPr lvl="1"/>
            <a:endParaRPr lang="de-DE" sz="4000" dirty="0"/>
          </a:p>
          <a:p>
            <a:pPr lvl="1"/>
            <a:r>
              <a:rPr lang="de-DE" sz="4000" dirty="0"/>
              <a:t>Welche Verantwortung haben Kindern gegenüber ihren Eltern?</a:t>
            </a:r>
          </a:p>
          <a:p>
            <a:pPr lvl="1"/>
            <a:endParaRPr lang="de-DE" sz="4000" dirty="0"/>
          </a:p>
          <a:p>
            <a:pPr lvl="1"/>
            <a:r>
              <a:rPr lang="de-DE" sz="4000" dirty="0"/>
              <a:t>Wofür sind Eltern verantwortlich? </a:t>
            </a:r>
          </a:p>
          <a:p>
            <a:pPr lvl="1"/>
            <a:endParaRPr lang="de-DE" sz="4000" dirty="0"/>
          </a:p>
          <a:p>
            <a:pPr lvl="1"/>
            <a:r>
              <a:rPr lang="de-DE" sz="4000" dirty="0"/>
              <a:t>Welche Verantwortung trägt die Familie?  </a:t>
            </a:r>
          </a:p>
          <a:p>
            <a:pPr lvl="1"/>
            <a:endParaRPr lang="de-DE" sz="4000" dirty="0"/>
          </a:p>
        </p:txBody>
      </p:sp>
      <p:pic>
        <p:nvPicPr>
          <p:cNvPr id="5" name="Grafik 4">
            <a:extLst>
              <a:ext uri="{FF2B5EF4-FFF2-40B4-BE49-F238E27FC236}">
                <a16:creationId xmlns:a16="http://schemas.microsoft.com/office/drawing/2014/main" id="{8DC8E225-12E3-3D85-BAE9-86BE332E80F5}"/>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516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85000" lnSpcReduction="20000"/>
          </a:bodyPr>
          <a:lstStyle/>
          <a:p>
            <a:r>
              <a:rPr lang="de-DE" sz="3600" dirty="0"/>
              <a:t>Schlage </a:t>
            </a:r>
            <a:r>
              <a:rPr lang="de-DE" sz="3600" b="1" dirty="0"/>
              <a:t>Seite 115 </a:t>
            </a:r>
            <a:r>
              <a:rPr lang="de-DE" sz="3600" dirty="0"/>
              <a:t>auf. </a:t>
            </a:r>
          </a:p>
          <a:p>
            <a:r>
              <a:rPr lang="de-DE" sz="3600" dirty="0" err="1"/>
              <a:t>Lies</a:t>
            </a:r>
            <a:r>
              <a:rPr lang="de-DE" sz="3600" dirty="0"/>
              <a:t> das Lebenszeugnis von Heinz-Jürgen </a:t>
            </a:r>
            <a:r>
              <a:rPr lang="de-DE" sz="3600" dirty="0" err="1"/>
              <a:t>Zilg</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r>
              <a:rPr lang="de-DE" sz="3600" dirty="0">
                <a:solidFill>
                  <a:srgbClr val="00B050"/>
                </a:solidFill>
              </a:rPr>
              <a:t> </a:t>
            </a:r>
          </a:p>
          <a:p>
            <a:pPr lvl="1"/>
            <a:r>
              <a:rPr lang="de-DE" sz="3600" dirty="0"/>
              <a:t>Wie lauten eure Antworten? </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950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75060-1C95-3D75-B534-4BEA6F2379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E813A9-51AE-9D32-724B-E331EDFDA307}"/>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AF26C650-B35B-DD46-5769-7AAA743A2798}"/>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8C1421EF-B442-0681-34B3-CA632C39D07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8400911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23059133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a:bodyPr>
          <a:lstStyle/>
          <a:p>
            <a:r>
              <a:rPr lang="de-DE" sz="4400" dirty="0"/>
              <a:t>Sieh dir den </a:t>
            </a:r>
            <a:r>
              <a:rPr lang="de-DE" sz="4400" dirty="0">
                <a:hlinkClick r:id="rId3"/>
              </a:rPr>
              <a:t>Beitrag</a:t>
            </a:r>
            <a:r>
              <a:rPr lang="de-DE" sz="4400" dirty="0"/>
              <a:t> an. </a:t>
            </a:r>
          </a:p>
          <a:p>
            <a:endParaRPr lang="de-DE" sz="4400" dirty="0"/>
          </a:p>
          <a:p>
            <a:r>
              <a:rPr lang="de-DE" sz="4400" dirty="0"/>
              <a:t>Tauscht euch aus.</a:t>
            </a:r>
          </a:p>
          <a:p>
            <a:endParaRPr lang="de-DE" sz="4400" dirty="0"/>
          </a:p>
          <a:p>
            <a:r>
              <a:rPr lang="de-DE" sz="4400" dirty="0"/>
              <a:t>Was gilt es zu managen?</a:t>
            </a:r>
          </a:p>
        </p:txBody>
      </p:sp>
    </p:spTree>
    <p:extLst>
      <p:ext uri="{BB962C8B-B14F-4D97-AF65-F5344CB8AC3E}">
        <p14:creationId xmlns:p14="http://schemas.microsoft.com/office/powerpoint/2010/main" val="5235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Kulturethik 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244355218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110 </a:t>
            </a:r>
            <a:r>
              <a:rPr lang="de-DE" sz="3600" dirty="0"/>
              <a:t>auf. </a:t>
            </a:r>
          </a:p>
          <a:p>
            <a:r>
              <a:rPr lang="de-DE" sz="3600" dirty="0" err="1"/>
              <a:t>Lies</a:t>
            </a:r>
            <a:r>
              <a:rPr lang="de-DE" sz="3600" dirty="0"/>
              <a:t> Seite 110–111 „</a:t>
            </a:r>
            <a:r>
              <a:rPr lang="de-DE" sz="3600" i="1" dirty="0"/>
              <a:t>Vor Gott</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p>
          <a:p>
            <a:pPr lvl="2"/>
            <a:r>
              <a:rPr lang="de-DE" sz="3200" b="1" dirty="0">
                <a:solidFill>
                  <a:srgbClr val="92D050"/>
                </a:solidFill>
              </a:rPr>
              <a:t>G-Niveau</a:t>
            </a:r>
            <a:r>
              <a:rPr lang="de-DE" sz="3200" dirty="0"/>
              <a:t>:  </a:t>
            </a:r>
            <a:r>
              <a:rPr lang="de-DE" sz="3200" b="1" dirty="0"/>
              <a:t>Aufgabe 1a-c</a:t>
            </a:r>
            <a:r>
              <a:rPr lang="de-DE" sz="3200" dirty="0"/>
              <a:t>.</a:t>
            </a:r>
          </a:p>
          <a:p>
            <a:pPr lvl="2"/>
            <a:r>
              <a:rPr lang="de-DE" sz="3200" b="1" dirty="0">
                <a:solidFill>
                  <a:srgbClr val="C00000"/>
                </a:solidFill>
              </a:rPr>
              <a:t>M-Niveau</a:t>
            </a:r>
            <a:r>
              <a:rPr lang="de-DE" sz="3200" dirty="0"/>
              <a:t>:  Aufgabe </a:t>
            </a:r>
            <a:r>
              <a:rPr lang="de-DE" sz="3200" b="1" dirty="0"/>
              <a:t>1a-d</a:t>
            </a:r>
            <a:r>
              <a:rPr lang="de-DE" sz="32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701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1359-544C-7525-E774-D337119C6C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9E8566-4219-F639-9A42-B8F46B57B0A7}"/>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1F369DE3-5F3D-CE5B-8E45-F52A08380D13}"/>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110 </a:t>
            </a:r>
            <a:r>
              <a:rPr lang="de-DE" sz="3600" dirty="0"/>
              <a:t>auf. </a:t>
            </a:r>
          </a:p>
          <a:p>
            <a:r>
              <a:rPr lang="de-DE" sz="3600" dirty="0" err="1"/>
              <a:t>Lies</a:t>
            </a:r>
            <a:r>
              <a:rPr lang="de-DE" sz="3600" dirty="0"/>
              <a:t> Seite 110–111 „</a:t>
            </a:r>
            <a:r>
              <a:rPr lang="de-DE" sz="3600" i="1" dirty="0"/>
              <a:t>Vor Gott</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p>
          <a:p>
            <a:pPr lvl="2"/>
            <a:r>
              <a:rPr lang="de-DE" sz="3200" b="1" dirty="0">
                <a:solidFill>
                  <a:srgbClr val="92D050"/>
                </a:solidFill>
              </a:rPr>
              <a:t>G-Niveau</a:t>
            </a:r>
            <a:r>
              <a:rPr lang="de-DE" sz="3200" dirty="0"/>
              <a:t>:  </a:t>
            </a:r>
            <a:r>
              <a:rPr lang="de-DE" sz="3200" b="1" dirty="0"/>
              <a:t>Aufgabe 1a-c</a:t>
            </a:r>
            <a:r>
              <a:rPr lang="de-DE" sz="3200" dirty="0"/>
              <a:t>.</a:t>
            </a:r>
          </a:p>
          <a:p>
            <a:pPr lvl="2"/>
            <a:r>
              <a:rPr lang="de-DE" sz="3200" b="1" dirty="0">
                <a:solidFill>
                  <a:srgbClr val="C00000"/>
                </a:solidFill>
              </a:rPr>
              <a:t>M-Niveau</a:t>
            </a:r>
            <a:r>
              <a:rPr lang="de-DE" sz="3200" dirty="0"/>
              <a:t>:  </a:t>
            </a:r>
            <a:r>
              <a:rPr lang="de-DE" sz="3200" b="1" dirty="0"/>
              <a:t>Aufgabe 1a-d</a:t>
            </a:r>
            <a:r>
              <a:rPr lang="de-DE" sz="32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E18815FC-787C-127A-DB88-45B8922EFD4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1658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Lies deine Ergänzungen vor.</a:t>
            </a:r>
          </a:p>
          <a:p>
            <a:pPr marL="457200" lvl="1" indent="0">
              <a:buNone/>
            </a:pPr>
            <a:endParaRPr lang="de-DE" sz="4000" dirty="0"/>
          </a:p>
          <a:p>
            <a:pPr lvl="1"/>
            <a:r>
              <a:rPr lang="de-DE" sz="4000" dirty="0"/>
              <a:t>Was bedeutet der Begriff </a:t>
            </a:r>
            <a:r>
              <a:rPr lang="de-DE" sz="4000" i="1" dirty="0" err="1"/>
              <a:t>kairos</a:t>
            </a:r>
            <a:r>
              <a:rPr lang="de-DE" sz="4000" dirty="0"/>
              <a:t>?</a:t>
            </a:r>
          </a:p>
          <a:p>
            <a:pPr lvl="1"/>
            <a:endParaRPr lang="de-DE" sz="4000" dirty="0"/>
          </a:p>
          <a:p>
            <a:pPr lvl="1"/>
            <a:r>
              <a:rPr lang="de-DE" sz="4000" dirty="0"/>
              <a:t>Wie kaufe ich Zeit aus? </a:t>
            </a:r>
          </a:p>
          <a:p>
            <a:pPr lvl="1"/>
            <a:endParaRPr lang="de-DE" sz="4000" dirty="0"/>
          </a:p>
          <a:p>
            <a:pPr lvl="1"/>
            <a:r>
              <a:rPr lang="de-DE" sz="4000" dirty="0"/>
              <a:t>Was hilft dabei, die Zeit richtig „auszukaufen“?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0039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178061"/>
            <a:ext cx="10178322" cy="5441522"/>
          </a:xfrm>
        </p:spPr>
        <p:txBody>
          <a:bodyPr>
            <a:normAutofit/>
          </a:bodyPr>
          <a:lstStyle/>
          <a:p>
            <a:r>
              <a:rPr lang="de-DE" sz="3600" dirty="0"/>
              <a:t>„Gut leben“: Wer will das nicht? </a:t>
            </a:r>
          </a:p>
          <a:p>
            <a:pPr marL="0" indent="0">
              <a:buNone/>
            </a:pPr>
            <a:endParaRPr lang="de-DE" sz="3600" dirty="0"/>
          </a:p>
          <a:p>
            <a:r>
              <a:rPr lang="de-DE" sz="3600" b="1" dirty="0">
                <a:solidFill>
                  <a:srgbClr val="FFC000"/>
                </a:solidFill>
              </a:rPr>
              <a:t>PAIR</a:t>
            </a:r>
            <a:r>
              <a:rPr lang="de-DE" sz="3600" dirty="0"/>
              <a:t> </a:t>
            </a:r>
          </a:p>
          <a:p>
            <a:pPr lvl="1"/>
            <a:r>
              <a:rPr lang="de-DE" sz="3600" dirty="0"/>
              <a:t>Besprecht, was eurer Ansicht nach zu einem „guten Leben“ gehört. </a:t>
            </a:r>
          </a:p>
          <a:p>
            <a:pPr marL="457200" lvl="1" indent="0">
              <a:buNone/>
            </a:pPr>
            <a:endParaRPr lang="de-DE" sz="3600" dirty="0"/>
          </a:p>
          <a:p>
            <a:r>
              <a:rPr lang="de-DE" sz="3600" b="1" dirty="0">
                <a:solidFill>
                  <a:srgbClr val="00B050"/>
                </a:solidFill>
              </a:rPr>
              <a:t>SHARE </a:t>
            </a:r>
          </a:p>
          <a:p>
            <a:pPr lvl="1"/>
            <a:r>
              <a:rPr lang="de-DE" sz="3600" dirty="0"/>
              <a:t>Lasst mal hören, wie man gut lebt. </a:t>
            </a:r>
          </a:p>
        </p:txBody>
      </p:sp>
    </p:spTree>
    <p:extLst>
      <p:ext uri="{BB962C8B-B14F-4D97-AF65-F5344CB8AC3E}">
        <p14:creationId xmlns:p14="http://schemas.microsoft.com/office/powerpoint/2010/main" val="139574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85000" lnSpcReduction="20000"/>
          </a:bodyPr>
          <a:lstStyle/>
          <a:p>
            <a:r>
              <a:rPr lang="de-DE" sz="5400" b="1" dirty="0">
                <a:solidFill>
                  <a:srgbClr val="00B050"/>
                </a:solidFill>
              </a:rPr>
              <a:t>SHARE</a:t>
            </a:r>
            <a:r>
              <a:rPr lang="de-DE" sz="5400" dirty="0">
                <a:solidFill>
                  <a:srgbClr val="00B050"/>
                </a:solidFill>
              </a:rPr>
              <a:t> </a:t>
            </a:r>
          </a:p>
          <a:p>
            <a:pPr lvl="1"/>
            <a:r>
              <a:rPr lang="de-DE" sz="4000" dirty="0"/>
              <a:t>Worin liegt der Ursprung des „wahren Guten“? </a:t>
            </a:r>
          </a:p>
          <a:p>
            <a:pPr lvl="1"/>
            <a:r>
              <a:rPr lang="de-DE" sz="4000" dirty="0"/>
              <a:t>Worin müssen in der christlichen Ethik alle Handlungs- und Verhaltensweisen begründet sein? </a:t>
            </a:r>
          </a:p>
          <a:p>
            <a:pPr lvl="1"/>
            <a:r>
              <a:rPr lang="de-DE" sz="4000" dirty="0"/>
              <a:t>Wie müssen Christen das Ergebnis des Forschens in Gottes Wort im Alltag anwenden? </a:t>
            </a:r>
          </a:p>
          <a:p>
            <a:pPr lvl="1"/>
            <a:r>
              <a:rPr lang="de-DE" sz="4000" dirty="0"/>
              <a:t>Wie wirkt Gott konkret ins Leben eines Christen hinein? </a:t>
            </a:r>
          </a:p>
          <a:p>
            <a:pPr lvl="1"/>
            <a:r>
              <a:rPr lang="de-DE" sz="4000" dirty="0"/>
              <a:t>Weshalb kann man als Christ heutigen Meinungen nicht einfach so zustimmen?</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295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85000" lnSpcReduction="20000"/>
          </a:bodyPr>
          <a:lstStyle/>
          <a:p>
            <a:r>
              <a:rPr lang="de-DE" sz="3600" dirty="0"/>
              <a:t>Schlage </a:t>
            </a:r>
            <a:r>
              <a:rPr lang="de-DE" sz="3600" b="1" dirty="0"/>
              <a:t>Seite 111 </a:t>
            </a:r>
            <a:r>
              <a:rPr lang="de-DE" sz="3600" dirty="0"/>
              <a:t>auf. </a:t>
            </a:r>
          </a:p>
          <a:p>
            <a:r>
              <a:rPr lang="de-DE" sz="3600" dirty="0" err="1"/>
              <a:t>Lies</a:t>
            </a:r>
            <a:r>
              <a:rPr lang="de-DE" sz="3600" dirty="0"/>
              <a:t> Seite 111–112 „</a:t>
            </a:r>
            <a:r>
              <a:rPr lang="de-DE" sz="3600" i="1" dirty="0"/>
              <a:t>Vor Gott</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während des Lesens </a:t>
            </a:r>
            <a:r>
              <a:rPr lang="de-DE" sz="3400" b="1" dirty="0"/>
              <a:t>Aufgabe 2</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r>
              <a:rPr lang="de-DE" sz="3600" dirty="0">
                <a:solidFill>
                  <a:srgbClr val="00B050"/>
                </a:solidFill>
              </a:rPr>
              <a:t> </a:t>
            </a:r>
          </a:p>
          <a:p>
            <a:pPr lvl="1"/>
            <a:r>
              <a:rPr lang="de-DE" sz="3600" dirty="0"/>
              <a:t>Erkläre den zentralen ethischen Grundsatz.</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86601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113 </a:t>
            </a:r>
            <a:r>
              <a:rPr lang="de-DE" sz="3600" dirty="0"/>
              <a:t>auf. </a:t>
            </a:r>
          </a:p>
          <a:p>
            <a:r>
              <a:rPr lang="de-DE" sz="3600" dirty="0" err="1"/>
              <a:t>Lies</a:t>
            </a:r>
            <a:r>
              <a:rPr lang="de-DE" sz="3600" dirty="0"/>
              <a:t> Seite 113 „</a:t>
            </a:r>
            <a:r>
              <a:rPr lang="de-DE" sz="3600" i="1" dirty="0"/>
              <a:t>Vor Gott</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3</a:t>
            </a:r>
            <a:r>
              <a:rPr lang="de-DE" sz="3400" dirty="0"/>
              <a:t>.</a:t>
            </a:r>
          </a:p>
          <a:p>
            <a:pPr lvl="2"/>
            <a:r>
              <a:rPr lang="de-DE" sz="3200" b="1" dirty="0">
                <a:solidFill>
                  <a:srgbClr val="92D050"/>
                </a:solidFill>
              </a:rPr>
              <a:t>G-Niveau</a:t>
            </a:r>
            <a:r>
              <a:rPr lang="de-DE" sz="3200" dirty="0"/>
              <a:t>: Aufgabe </a:t>
            </a:r>
            <a:r>
              <a:rPr lang="de-DE" sz="3200" b="1" dirty="0"/>
              <a:t>3a-b+d</a:t>
            </a:r>
            <a:r>
              <a:rPr lang="de-DE" sz="3200" dirty="0"/>
              <a:t>.</a:t>
            </a:r>
          </a:p>
          <a:p>
            <a:pPr lvl="2"/>
            <a:r>
              <a:rPr lang="de-DE" sz="3200" b="1" dirty="0">
                <a:solidFill>
                  <a:srgbClr val="C00000"/>
                </a:solidFill>
              </a:rPr>
              <a:t>M-Niveau</a:t>
            </a:r>
            <a:r>
              <a:rPr lang="de-DE" sz="3200" dirty="0"/>
              <a:t>: Aufgabe </a:t>
            </a:r>
            <a:r>
              <a:rPr lang="de-DE" sz="3200" b="1" dirty="0"/>
              <a:t>3a-d</a:t>
            </a:r>
            <a:r>
              <a:rPr lang="de-DE" sz="32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838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45264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Welche negativen Auswirkungen hat übermäßiger Kleiderkonsum?</a:t>
            </a:r>
          </a:p>
          <a:p>
            <a:pPr marL="457200" lvl="1" indent="0">
              <a:buNone/>
            </a:pPr>
            <a:endParaRPr lang="de-DE" sz="4000" dirty="0"/>
          </a:p>
          <a:p>
            <a:pPr lvl="1"/>
            <a:r>
              <a:rPr lang="de-DE" sz="4000" dirty="0"/>
              <a:t>Welche ethische Grundhaltung hilft uns allen? </a:t>
            </a:r>
          </a:p>
          <a:p>
            <a:pPr lvl="1"/>
            <a:endParaRPr lang="de-DE" sz="4000" dirty="0"/>
          </a:p>
          <a:p>
            <a:pPr lvl="1"/>
            <a:r>
              <a:rPr lang="de-DE" sz="4000" dirty="0"/>
              <a:t>Warum musst du nicht bei jedem Trend mitgehen?</a:t>
            </a:r>
          </a:p>
          <a:p>
            <a:pPr lvl="1"/>
            <a:endParaRPr lang="de-DE" sz="4000" dirty="0"/>
          </a:p>
          <a:p>
            <a:pPr lvl="1"/>
            <a:r>
              <a:rPr lang="de-DE" sz="4000" dirty="0"/>
              <a:t>Was fordert dich bei diesem Thema heraus?</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09298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8DA5-8F40-A416-85B9-EE6C499DE6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DFE26F-F978-D519-3025-DAE18F227639}"/>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B3E9F7C5-83EE-359F-798C-C112AF554F8F}"/>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114 </a:t>
            </a:r>
            <a:r>
              <a:rPr lang="de-DE" sz="3600" dirty="0"/>
              <a:t>auf. </a:t>
            </a:r>
          </a:p>
          <a:p>
            <a:r>
              <a:rPr lang="de-DE" sz="3600" dirty="0" err="1"/>
              <a:t>Lies</a:t>
            </a:r>
            <a:r>
              <a:rPr lang="de-DE" sz="3600" dirty="0"/>
              <a:t> Seite 114 „</a:t>
            </a:r>
            <a:r>
              <a:rPr lang="de-DE" sz="3600" i="1" dirty="0"/>
              <a:t>Von Gott versprochen</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a:t>
            </a:r>
          </a:p>
          <a:p>
            <a:pPr lvl="2"/>
            <a:r>
              <a:rPr lang="de-DE" sz="3200" b="1" dirty="0">
                <a:solidFill>
                  <a:srgbClr val="92D050"/>
                </a:solidFill>
              </a:rPr>
              <a:t>G-Niveau</a:t>
            </a:r>
            <a:r>
              <a:rPr lang="de-DE" sz="3200" dirty="0"/>
              <a:t>:  </a:t>
            </a:r>
            <a:r>
              <a:rPr lang="de-DE" sz="3200" b="1" dirty="0"/>
              <a:t>Aufgabe 3a-b.</a:t>
            </a:r>
          </a:p>
          <a:p>
            <a:pPr lvl="2"/>
            <a:r>
              <a:rPr lang="de-DE" sz="3200" b="1" dirty="0">
                <a:solidFill>
                  <a:srgbClr val="C00000"/>
                </a:solidFill>
              </a:rPr>
              <a:t>M-Niveau</a:t>
            </a:r>
            <a:r>
              <a:rPr lang="de-DE" sz="3200" dirty="0"/>
              <a:t>:  </a:t>
            </a:r>
            <a:r>
              <a:rPr lang="de-DE" sz="3200" b="1" dirty="0"/>
              <a:t>Aufgabe 3a-d</a:t>
            </a:r>
            <a:r>
              <a:rPr lang="de-DE" sz="32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p:txBody>
      </p:sp>
      <p:pic>
        <p:nvPicPr>
          <p:cNvPr id="5" name="Grafik 4">
            <a:extLst>
              <a:ext uri="{FF2B5EF4-FFF2-40B4-BE49-F238E27FC236}">
                <a16:creationId xmlns:a16="http://schemas.microsoft.com/office/drawing/2014/main" id="{6D448902-CDD5-56FD-ABFA-04A3B49B8E90}"/>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3035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07D2-0A3D-48B3-886F-79F67565C7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CC1132-A3A0-5B6F-C268-F1EBDA70789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0D21E0B-05EB-8EFD-8B49-F895EFBE7D3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Was ist mit der Ewigkeitsbrille gemeint?</a:t>
            </a:r>
          </a:p>
          <a:p>
            <a:pPr marL="457200" lvl="1" indent="0">
              <a:buNone/>
            </a:pPr>
            <a:endParaRPr lang="de-DE" sz="4000" dirty="0"/>
          </a:p>
          <a:p>
            <a:pPr lvl="1"/>
            <a:r>
              <a:rPr lang="de-DE" sz="4000" dirty="0"/>
              <a:t>Wie prägt die Ewigkeitsbrille das Leben? </a:t>
            </a:r>
          </a:p>
          <a:p>
            <a:pPr lvl="1"/>
            <a:endParaRPr lang="de-DE" sz="4000" dirty="0"/>
          </a:p>
          <a:p>
            <a:pPr lvl="1"/>
            <a:r>
              <a:rPr lang="de-DE" sz="4000" dirty="0"/>
              <a:t>Ist sie eine billige Vertröstung? </a:t>
            </a:r>
          </a:p>
          <a:p>
            <a:pPr lvl="1"/>
            <a:endParaRPr lang="de-DE" sz="4000" dirty="0"/>
          </a:p>
          <a:p>
            <a:pPr lvl="1"/>
            <a:r>
              <a:rPr lang="de-DE" sz="4000" dirty="0"/>
              <a:t>Wer oder was stillt deine Ewigkeitssehnsucht?</a:t>
            </a:r>
          </a:p>
          <a:p>
            <a:pPr lvl="1"/>
            <a:endParaRPr lang="de-DE" sz="4000" dirty="0"/>
          </a:p>
        </p:txBody>
      </p:sp>
      <p:pic>
        <p:nvPicPr>
          <p:cNvPr id="5" name="Grafik 4">
            <a:extLst>
              <a:ext uri="{FF2B5EF4-FFF2-40B4-BE49-F238E27FC236}">
                <a16:creationId xmlns:a16="http://schemas.microsoft.com/office/drawing/2014/main" id="{B87D965C-AF1A-A2E7-937B-4B6D126B1AE0}"/>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87580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78F9-D8BD-49F9-2DE2-5188787543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66C43C-39CF-97C2-D190-DE748399C6BF}"/>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1A555599-86A0-3D5E-286A-C42818DA4BF3}"/>
              </a:ext>
            </a:extLst>
          </p:cNvPr>
          <p:cNvSpPr>
            <a:spLocks noGrp="1"/>
          </p:cNvSpPr>
          <p:nvPr>
            <p:ph idx="1"/>
          </p:nvPr>
        </p:nvSpPr>
        <p:spPr>
          <a:xfrm>
            <a:off x="1251678" y="1178061"/>
            <a:ext cx="10178322" cy="5637864"/>
          </a:xfrm>
        </p:spPr>
        <p:txBody>
          <a:bodyPr>
            <a:normAutofit fontScale="85000" lnSpcReduction="20000"/>
          </a:bodyPr>
          <a:lstStyle/>
          <a:p>
            <a:r>
              <a:rPr lang="de-DE" sz="3600" dirty="0"/>
              <a:t>Schlage </a:t>
            </a:r>
            <a:r>
              <a:rPr lang="de-DE" sz="3600" b="1" dirty="0"/>
              <a:t>Seite 115 </a:t>
            </a:r>
            <a:r>
              <a:rPr lang="de-DE" sz="3600" dirty="0"/>
              <a:t>auf. </a:t>
            </a:r>
          </a:p>
          <a:p>
            <a:r>
              <a:rPr lang="de-DE" sz="3600" dirty="0" err="1"/>
              <a:t>Lies</a:t>
            </a:r>
            <a:r>
              <a:rPr lang="de-DE" sz="3600" dirty="0"/>
              <a:t> das Lebenszeugnis von Heinz-Jürgen </a:t>
            </a:r>
            <a:r>
              <a:rPr lang="de-DE" sz="3600" dirty="0" err="1"/>
              <a:t>Zilg</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r>
              <a:rPr lang="de-DE" sz="3600" dirty="0">
                <a:solidFill>
                  <a:srgbClr val="00B050"/>
                </a:solidFill>
              </a:rPr>
              <a:t> </a:t>
            </a:r>
          </a:p>
          <a:p>
            <a:pPr lvl="1"/>
            <a:r>
              <a:rPr lang="de-DE" sz="3600" dirty="0"/>
              <a:t>Wie lauten eure Antworten? </a:t>
            </a:r>
          </a:p>
        </p:txBody>
      </p:sp>
      <p:pic>
        <p:nvPicPr>
          <p:cNvPr id="5" name="Grafik 4">
            <a:extLst>
              <a:ext uri="{FF2B5EF4-FFF2-40B4-BE49-F238E27FC236}">
                <a16:creationId xmlns:a16="http://schemas.microsoft.com/office/drawing/2014/main" id="{43CA56F1-04BB-57C9-0AA4-7B75004C3E0D}"/>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032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8497-1ABA-F3E0-C4CB-B75AE7D748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847C69-18C7-8EB2-5B50-89EB73E0684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54F77C85-FA78-F129-0E48-96D9E7F1BA25}"/>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4BC4DDA2-5256-D92F-C68B-FDEA253F0CA9}"/>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3437082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46020506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a:bodyPr>
          <a:lstStyle/>
          <a:p>
            <a:r>
              <a:rPr lang="de-DE" sz="4400" dirty="0"/>
              <a:t>Sieh dir den </a:t>
            </a:r>
            <a:r>
              <a:rPr lang="de-DE" sz="4400" dirty="0">
                <a:hlinkClick r:id="rId3"/>
              </a:rPr>
              <a:t>Beitrag</a:t>
            </a:r>
            <a:r>
              <a:rPr lang="de-DE" sz="4400" dirty="0"/>
              <a:t> an. </a:t>
            </a:r>
          </a:p>
          <a:p>
            <a:endParaRPr lang="de-DE" sz="4400" dirty="0"/>
          </a:p>
          <a:p>
            <a:r>
              <a:rPr lang="de-DE" sz="4400" dirty="0"/>
              <a:t>Tauscht euch aus.</a:t>
            </a:r>
          </a:p>
          <a:p>
            <a:endParaRPr lang="de-DE" sz="4400" dirty="0"/>
          </a:p>
          <a:p>
            <a:r>
              <a:rPr lang="de-DE" sz="4400" dirty="0"/>
              <a:t>Was geht alle etwas an?</a:t>
            </a:r>
          </a:p>
        </p:txBody>
      </p:sp>
    </p:spTree>
    <p:extLst>
      <p:ext uri="{BB962C8B-B14F-4D97-AF65-F5344CB8AC3E}">
        <p14:creationId xmlns:p14="http://schemas.microsoft.com/office/powerpoint/2010/main" val="96931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Umweltethik 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398796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16 </a:t>
            </a:r>
            <a:r>
              <a:rPr lang="de-DE" sz="3600" dirty="0"/>
              <a:t>auf. </a:t>
            </a:r>
          </a:p>
          <a:p>
            <a:pPr marL="0" indent="0">
              <a:buNone/>
            </a:pPr>
            <a:endParaRPr lang="de-DE" sz="3600" dirty="0"/>
          </a:p>
          <a:p>
            <a:r>
              <a:rPr lang="de-DE" sz="3600" b="1" dirty="0">
                <a:solidFill>
                  <a:srgbClr val="FF0000"/>
                </a:solidFill>
              </a:rPr>
              <a:t>THINK</a:t>
            </a:r>
          </a:p>
          <a:p>
            <a:pPr lvl="1"/>
            <a:r>
              <a:rPr lang="de-DE" sz="3400" dirty="0"/>
              <a:t>Lies Seite 16–17: „</a:t>
            </a:r>
            <a:r>
              <a:rPr lang="de-DE" sz="3400" i="1" dirty="0"/>
              <a:t>In Verantwortung</a:t>
            </a:r>
            <a:r>
              <a:rPr lang="de-DE" sz="3400" dirty="0"/>
              <a:t>…“. </a:t>
            </a:r>
          </a:p>
          <a:p>
            <a:pPr lvl="1"/>
            <a:r>
              <a:rPr lang="de-DE" sz="3400" dirty="0"/>
              <a:t>Beantworte die Fragen in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1060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116 </a:t>
            </a:r>
            <a:r>
              <a:rPr lang="de-DE" sz="3600" dirty="0"/>
              <a:t>auf. </a:t>
            </a:r>
          </a:p>
          <a:p>
            <a:r>
              <a:rPr lang="de-DE" sz="3600" dirty="0" err="1"/>
              <a:t>Lies</a:t>
            </a:r>
            <a:r>
              <a:rPr lang="de-DE" sz="3600" dirty="0"/>
              <a:t> Seite 116–117 „</a:t>
            </a:r>
            <a:r>
              <a:rPr lang="de-DE" sz="3600" i="1" dirty="0"/>
              <a:t>Wir werden durch Teenager</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p>
          <a:p>
            <a:pPr lvl="2"/>
            <a:r>
              <a:rPr lang="de-DE" sz="3200" b="1" dirty="0">
                <a:solidFill>
                  <a:srgbClr val="92D050"/>
                </a:solidFill>
              </a:rPr>
              <a:t>G-Niveau</a:t>
            </a:r>
            <a:r>
              <a:rPr lang="de-DE" sz="3200" dirty="0"/>
              <a:t>: Aufgabe </a:t>
            </a:r>
            <a:r>
              <a:rPr lang="de-DE" sz="3200" b="1" dirty="0"/>
              <a:t>1a+b</a:t>
            </a:r>
            <a:r>
              <a:rPr lang="de-DE" sz="3200" dirty="0"/>
              <a:t>.</a:t>
            </a:r>
          </a:p>
          <a:p>
            <a:pPr lvl="2"/>
            <a:r>
              <a:rPr lang="de-DE" sz="3200" b="1" dirty="0">
                <a:solidFill>
                  <a:srgbClr val="C00000"/>
                </a:solidFill>
              </a:rPr>
              <a:t>M-Niveau</a:t>
            </a:r>
            <a:r>
              <a:rPr lang="de-DE" sz="3200" dirty="0"/>
              <a:t>: Aufgabe </a:t>
            </a:r>
            <a:r>
              <a:rPr lang="de-DE" sz="3200" b="1" dirty="0"/>
              <a:t>1a-d</a:t>
            </a:r>
            <a:r>
              <a:rPr lang="de-DE" sz="32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9739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Was kennzeichnet u. a. die Klimadebatte?</a:t>
            </a:r>
          </a:p>
          <a:p>
            <a:pPr marL="457200" lvl="1" indent="0">
              <a:buNone/>
            </a:pPr>
            <a:endParaRPr lang="de-DE" sz="4000" dirty="0"/>
          </a:p>
          <a:p>
            <a:pPr lvl="1"/>
            <a:r>
              <a:rPr lang="de-DE" sz="4000" dirty="0"/>
              <a:t>Was verdeutlicht demgegenüber die Bibel?</a:t>
            </a:r>
          </a:p>
          <a:p>
            <a:pPr lvl="1"/>
            <a:endParaRPr lang="de-DE" sz="4000" dirty="0"/>
          </a:p>
          <a:p>
            <a:pPr lvl="1"/>
            <a:r>
              <a:rPr lang="de-DE" sz="4000" dirty="0"/>
              <a:t>Was verspricht Gott den Menschen?</a:t>
            </a:r>
          </a:p>
          <a:p>
            <a:pPr lvl="1"/>
            <a:endParaRPr lang="de-DE" sz="4000" dirty="0"/>
          </a:p>
          <a:p>
            <a:pPr lvl="1"/>
            <a:r>
              <a:rPr lang="de-DE" sz="4000" dirty="0"/>
              <a:t>Wozu ist der Mensch aufgefordert?</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8142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118 </a:t>
            </a:r>
            <a:r>
              <a:rPr lang="de-DE" sz="3600" dirty="0"/>
              <a:t>auf. </a:t>
            </a:r>
          </a:p>
          <a:p>
            <a:r>
              <a:rPr lang="de-DE" sz="3400" dirty="0" err="1"/>
              <a:t>Lies</a:t>
            </a:r>
            <a:r>
              <a:rPr lang="de-DE" sz="3400" dirty="0"/>
              <a:t> Seite 118–119 „</a:t>
            </a:r>
            <a:r>
              <a:rPr lang="de-DE" sz="3400" i="1" dirty="0"/>
              <a:t>Von Menschen verursacht</a:t>
            </a:r>
            <a:r>
              <a:rPr lang="de-DE" sz="3400" dirty="0"/>
              <a:t>“.</a:t>
            </a:r>
          </a:p>
          <a:p>
            <a:endParaRPr lang="de-DE" sz="2200" b="1" dirty="0">
              <a:solidFill>
                <a:srgbClr val="FF0000"/>
              </a:solidFill>
            </a:endParaRPr>
          </a:p>
          <a:p>
            <a:r>
              <a:rPr lang="de-DE" sz="3600" b="1" dirty="0">
                <a:solidFill>
                  <a:srgbClr val="FF0000"/>
                </a:solidFill>
              </a:rPr>
              <a:t>THINK</a:t>
            </a:r>
          </a:p>
          <a:p>
            <a:pPr lvl="1"/>
            <a:r>
              <a:rPr lang="de-DE" sz="3400" dirty="0"/>
              <a:t>Bearbeite während des Lesens </a:t>
            </a:r>
            <a:r>
              <a:rPr lang="de-DE" sz="3400" b="1" dirty="0"/>
              <a:t>Aufgabe 2</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1900" dirty="0"/>
          </a:p>
          <a:p>
            <a:r>
              <a:rPr lang="de-DE" sz="3600" b="1" dirty="0">
                <a:solidFill>
                  <a:srgbClr val="00B050"/>
                </a:solidFill>
              </a:rPr>
              <a:t>SHARE</a:t>
            </a:r>
            <a:r>
              <a:rPr lang="de-DE" sz="3600" dirty="0">
                <a:solidFill>
                  <a:srgbClr val="00B050"/>
                </a:solidFill>
              </a:rPr>
              <a:t> </a:t>
            </a:r>
          </a:p>
          <a:p>
            <a:pPr lvl="1"/>
            <a:r>
              <a:rPr lang="de-DE" sz="3600" dirty="0"/>
              <a:t>Welcher Aspekt ist für dich ein „Hauptverursacher“?</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116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119 </a:t>
            </a:r>
            <a:r>
              <a:rPr lang="de-DE" sz="3600" dirty="0"/>
              <a:t>auf. </a:t>
            </a:r>
          </a:p>
          <a:p>
            <a:r>
              <a:rPr lang="de-DE" sz="3600" dirty="0"/>
              <a:t>Lies den dir zugewiesenen Text (S. 119–121).</a:t>
            </a:r>
            <a:endParaRPr lang="de-DE" sz="3400" dirty="0"/>
          </a:p>
          <a:p>
            <a:endParaRPr lang="de-DE" sz="1000" b="1" dirty="0">
              <a:solidFill>
                <a:srgbClr val="FF0000"/>
              </a:solidFill>
            </a:endParaRPr>
          </a:p>
          <a:p>
            <a:r>
              <a:rPr lang="de-DE" sz="3600" b="1" dirty="0">
                <a:solidFill>
                  <a:srgbClr val="FF0000"/>
                </a:solidFill>
              </a:rPr>
              <a:t>THINK </a:t>
            </a:r>
            <a:r>
              <a:rPr lang="de-DE" sz="3600" dirty="0">
                <a:solidFill>
                  <a:schemeClr val="tx2"/>
                </a:solidFill>
              </a:rPr>
              <a:t>+</a:t>
            </a:r>
            <a:r>
              <a:rPr lang="de-DE" sz="3600" b="1" dirty="0">
                <a:solidFill>
                  <a:srgbClr val="FF0000"/>
                </a:solidFill>
              </a:rPr>
              <a:t> </a:t>
            </a:r>
            <a:r>
              <a:rPr lang="de-DE" sz="3600" b="1" dirty="0">
                <a:solidFill>
                  <a:srgbClr val="FFC000"/>
                </a:solidFill>
              </a:rPr>
              <a:t>PAIR</a:t>
            </a:r>
          </a:p>
          <a:p>
            <a:pPr lvl="1"/>
            <a:r>
              <a:rPr lang="de-DE" sz="3400" dirty="0"/>
              <a:t>Bearbeite </a:t>
            </a:r>
            <a:r>
              <a:rPr lang="de-DE" sz="3400" b="1" dirty="0"/>
              <a:t>Aufgabe 3</a:t>
            </a:r>
            <a:r>
              <a:rPr lang="de-DE" sz="3400" dirty="0"/>
              <a:t>. </a:t>
            </a:r>
          </a:p>
          <a:p>
            <a:pPr marL="0" indent="0">
              <a:buNone/>
            </a:pPr>
            <a:endParaRPr lang="de-DE" sz="1100" dirty="0"/>
          </a:p>
          <a:p>
            <a:pPr marL="457200" lvl="1" indent="0">
              <a:buNone/>
            </a:pPr>
            <a:endParaRPr lang="de-DE" sz="1100" dirty="0"/>
          </a:p>
          <a:p>
            <a:r>
              <a:rPr lang="de-DE" sz="3800" b="1" dirty="0">
                <a:solidFill>
                  <a:srgbClr val="00B050"/>
                </a:solidFill>
              </a:rPr>
              <a:t>SHARE </a:t>
            </a:r>
          </a:p>
          <a:p>
            <a:pPr lvl="1"/>
            <a:r>
              <a:rPr lang="de-DE" sz="3600" dirty="0"/>
              <a:t>Was fordert euch bei diesem Thema heraus?</a:t>
            </a:r>
          </a:p>
          <a:p>
            <a:pPr marL="457200" lvl="1" indent="0">
              <a:buNone/>
            </a:pPr>
            <a:endParaRPr lang="de-DE" sz="36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5786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416066" cy="5637864"/>
          </a:xfrm>
        </p:spPr>
        <p:txBody>
          <a:bodyPr>
            <a:normAutofit/>
          </a:bodyPr>
          <a:lstStyle/>
          <a:p>
            <a:r>
              <a:rPr lang="de-DE" sz="3600" dirty="0"/>
              <a:t>Schlage </a:t>
            </a:r>
            <a:r>
              <a:rPr lang="de-DE" sz="3600" b="1" dirty="0"/>
              <a:t>Seite 121 </a:t>
            </a:r>
            <a:r>
              <a:rPr lang="de-DE" sz="3600" dirty="0"/>
              <a:t>auf. </a:t>
            </a:r>
          </a:p>
          <a:p>
            <a:r>
              <a:rPr lang="de-DE" sz="3400" dirty="0" err="1"/>
              <a:t>Lies</a:t>
            </a:r>
            <a:r>
              <a:rPr lang="de-DE" sz="3400" dirty="0"/>
              <a:t> Seite 121–122 „</a:t>
            </a:r>
            <a:r>
              <a:rPr lang="de-DE" sz="3400" i="1" dirty="0"/>
              <a:t>Wir sind zur Bescheidenheit</a:t>
            </a:r>
            <a:r>
              <a:rPr lang="de-DE" sz="34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774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7BC0-BD5E-2F18-17C9-76D456E1EB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642DE0-314F-F169-C3B3-17233D40D87D}"/>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CA829C8-CB97-059B-DC58-2C6CCE74BCBD}"/>
              </a:ext>
            </a:extLst>
          </p:cNvPr>
          <p:cNvSpPr>
            <a:spLocks noGrp="1"/>
          </p:cNvSpPr>
          <p:nvPr>
            <p:ph idx="1"/>
          </p:nvPr>
        </p:nvSpPr>
        <p:spPr>
          <a:xfrm>
            <a:off x="1251678" y="1178061"/>
            <a:ext cx="10434354"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Welche Dinge sind dem Menschen verboten?</a:t>
            </a:r>
          </a:p>
          <a:p>
            <a:pPr marL="457200" lvl="1" indent="0">
              <a:buNone/>
            </a:pPr>
            <a:endParaRPr lang="de-DE" sz="4000" dirty="0"/>
          </a:p>
          <a:p>
            <a:pPr lvl="1"/>
            <a:r>
              <a:rPr lang="de-DE" sz="4000" dirty="0"/>
              <a:t>Beschreibe den „westlichen, gierigen Lebensstil“!</a:t>
            </a:r>
          </a:p>
          <a:p>
            <a:pPr lvl="1"/>
            <a:endParaRPr lang="de-DE" sz="4000" dirty="0"/>
          </a:p>
          <a:p>
            <a:pPr lvl="1"/>
            <a:r>
              <a:rPr lang="de-DE" sz="4000" dirty="0"/>
              <a:t>Wie kannst du diesem Lebensstil die Stirn bieten?</a:t>
            </a:r>
          </a:p>
          <a:p>
            <a:pPr lvl="1"/>
            <a:endParaRPr lang="de-DE" sz="4000" dirty="0"/>
          </a:p>
          <a:p>
            <a:pPr lvl="1"/>
            <a:r>
              <a:rPr lang="de-DE" sz="4000" dirty="0"/>
              <a:t>Was macht Hoffnung auf ein echtes Umdenken?</a:t>
            </a:r>
          </a:p>
          <a:p>
            <a:pPr lvl="1"/>
            <a:endParaRPr lang="de-DE" sz="4000" dirty="0"/>
          </a:p>
        </p:txBody>
      </p:sp>
      <p:pic>
        <p:nvPicPr>
          <p:cNvPr id="5" name="Grafik 4">
            <a:extLst>
              <a:ext uri="{FF2B5EF4-FFF2-40B4-BE49-F238E27FC236}">
                <a16:creationId xmlns:a16="http://schemas.microsoft.com/office/drawing/2014/main" id="{4F043469-3019-76C5-8B7D-7F03251F9B8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18625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127 </a:t>
            </a:r>
            <a:r>
              <a:rPr lang="de-DE" sz="3600" dirty="0"/>
              <a:t>auf. </a:t>
            </a:r>
          </a:p>
          <a:p>
            <a:r>
              <a:rPr lang="de-DE" sz="3600" dirty="0" err="1"/>
              <a:t>Lies</a:t>
            </a:r>
            <a:r>
              <a:rPr lang="de-DE" sz="3600" dirty="0"/>
              <a:t> das Lebenszeugnis von Henrik Mohn.</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0540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1513-2B44-EEBF-EB8E-113EFABDE2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F26899-FD69-AC76-1CBA-68008F100655}"/>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54576D95-9243-84FD-1047-4C1EF1B32D9E}"/>
              </a:ext>
            </a:extLst>
          </p:cNvPr>
          <p:cNvSpPr>
            <a:spLocks noGrp="1"/>
          </p:cNvSpPr>
          <p:nvPr>
            <p:ph idx="1"/>
          </p:nvPr>
        </p:nvSpPr>
        <p:spPr>
          <a:xfrm>
            <a:off x="1251678" y="1178061"/>
            <a:ext cx="10434354"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Was fehlt aus Mohns Sicht bei der Klimadebatte?</a:t>
            </a:r>
          </a:p>
          <a:p>
            <a:pPr marL="457200" lvl="1" indent="0">
              <a:buNone/>
            </a:pPr>
            <a:endParaRPr lang="de-DE" sz="4000" dirty="0"/>
          </a:p>
          <a:p>
            <a:pPr lvl="1"/>
            <a:r>
              <a:rPr lang="de-DE" sz="4000" dirty="0"/>
              <a:t>Wie kann das Herz trotzdem zur Ruhe kommen?</a:t>
            </a:r>
          </a:p>
          <a:p>
            <a:pPr lvl="1"/>
            <a:endParaRPr lang="de-DE" sz="4000" dirty="0"/>
          </a:p>
          <a:p>
            <a:pPr lvl="1"/>
            <a:r>
              <a:rPr lang="de-DE" sz="4000" dirty="0"/>
              <a:t>Wozu wirst du ermutigt?</a:t>
            </a:r>
          </a:p>
          <a:p>
            <a:pPr lvl="1"/>
            <a:endParaRPr lang="de-DE" sz="4000" dirty="0"/>
          </a:p>
          <a:p>
            <a:pPr lvl="1"/>
            <a:r>
              <a:rPr lang="de-DE" sz="4000" dirty="0"/>
              <a:t>Wie könnte das für dich aussehen?</a:t>
            </a:r>
          </a:p>
          <a:p>
            <a:pPr lvl="1"/>
            <a:endParaRPr lang="de-DE" sz="4000" dirty="0"/>
          </a:p>
        </p:txBody>
      </p:sp>
      <p:pic>
        <p:nvPicPr>
          <p:cNvPr id="5" name="Grafik 4">
            <a:extLst>
              <a:ext uri="{FF2B5EF4-FFF2-40B4-BE49-F238E27FC236}">
                <a16:creationId xmlns:a16="http://schemas.microsoft.com/office/drawing/2014/main" id="{38DCE993-995D-3D50-8B4A-B36716F7D464}"/>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2475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4A76D-3123-1F86-033A-58C7789E78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950335-7834-94B2-E02B-ABFB7B7D7CBE}"/>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A061DD9C-7C69-5EC7-464B-4E62588BE93A}"/>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BC80D1C7-76B3-D493-40FF-59E10B0CC490}"/>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75865542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380819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lgn="just"/>
            <a:r>
              <a:rPr lang="de-DE" sz="4000" dirty="0"/>
              <a:t>Weshalb wird der Mensch nicht zur Autorität? </a:t>
            </a:r>
          </a:p>
          <a:p>
            <a:pPr lvl="1" algn="just"/>
            <a:r>
              <a:rPr lang="de-DE" sz="4000" dirty="0"/>
              <a:t>Wie hast du ergänzt? </a:t>
            </a:r>
          </a:p>
          <a:p>
            <a:pPr lvl="1" algn="just"/>
            <a:r>
              <a:rPr lang="de-DE" sz="4000" dirty="0"/>
              <a:t>Was untersucht und prüft die christliche Ethik?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026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a:bodyPr>
          <a:lstStyle/>
          <a:p>
            <a:r>
              <a:rPr lang="de-DE" sz="4400" dirty="0"/>
              <a:t>Sieh dir den </a:t>
            </a:r>
            <a:r>
              <a:rPr lang="de-DE" sz="4400" dirty="0">
                <a:hlinkClick r:id="rId3"/>
              </a:rPr>
              <a:t>Beitrag</a:t>
            </a:r>
            <a:r>
              <a:rPr lang="de-DE" sz="4400" dirty="0"/>
              <a:t> an.</a:t>
            </a:r>
          </a:p>
          <a:p>
            <a:endParaRPr lang="de-DE" sz="4400" dirty="0"/>
          </a:p>
          <a:p>
            <a:r>
              <a:rPr lang="de-DE" sz="4400" dirty="0"/>
              <a:t>Tauscht euch aus.</a:t>
            </a:r>
          </a:p>
          <a:p>
            <a:endParaRPr lang="de-DE" sz="4400" dirty="0"/>
          </a:p>
          <a:p>
            <a:r>
              <a:rPr lang="de-DE" sz="4400" dirty="0"/>
              <a:t>Was gilt es zu managen?</a:t>
            </a:r>
          </a:p>
        </p:txBody>
      </p:sp>
    </p:spTree>
    <p:extLst>
      <p:ext uri="{BB962C8B-B14F-4D97-AF65-F5344CB8AC3E}">
        <p14:creationId xmlns:p14="http://schemas.microsoft.com/office/powerpoint/2010/main" val="147925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Umweltethik 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333237713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122 </a:t>
            </a:r>
            <a:r>
              <a:rPr lang="de-DE" sz="3600" dirty="0"/>
              <a:t>auf. </a:t>
            </a:r>
          </a:p>
          <a:p>
            <a:r>
              <a:rPr lang="de-DE" sz="3600" dirty="0" err="1"/>
              <a:t>Lies</a:t>
            </a:r>
            <a:r>
              <a:rPr lang="de-DE" sz="3600" dirty="0"/>
              <a:t> Seite 122–123 „</a:t>
            </a:r>
            <a:r>
              <a:rPr lang="de-DE" sz="3600" i="1" dirty="0"/>
              <a:t>Wir müssen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p>
          <a:p>
            <a:pPr lvl="2"/>
            <a:r>
              <a:rPr lang="de-DE" sz="3200" b="1" dirty="0">
                <a:solidFill>
                  <a:srgbClr val="92D050"/>
                </a:solidFill>
              </a:rPr>
              <a:t>G-Niveau</a:t>
            </a:r>
            <a:r>
              <a:rPr lang="de-DE" sz="3200" dirty="0"/>
              <a:t>:  </a:t>
            </a:r>
            <a:r>
              <a:rPr lang="de-DE" sz="3200" b="1" dirty="0"/>
              <a:t>Aufgabe 1a+c.</a:t>
            </a:r>
          </a:p>
          <a:p>
            <a:pPr lvl="2"/>
            <a:r>
              <a:rPr lang="de-DE" sz="3200" b="1" dirty="0">
                <a:solidFill>
                  <a:srgbClr val="C00000"/>
                </a:solidFill>
              </a:rPr>
              <a:t>M-Niveau</a:t>
            </a:r>
            <a:r>
              <a:rPr lang="de-DE" sz="3200" dirty="0"/>
              <a:t>:  </a:t>
            </a:r>
            <a:r>
              <a:rPr lang="de-DE" sz="3200" b="1" dirty="0"/>
              <a:t>Aufgabe 1a-d</a:t>
            </a:r>
            <a:r>
              <a:rPr lang="de-DE" sz="32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7366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85000" lnSpcReduction="10000"/>
          </a:bodyPr>
          <a:lstStyle/>
          <a:p>
            <a:r>
              <a:rPr lang="de-DE" sz="5400" b="1" dirty="0">
                <a:solidFill>
                  <a:srgbClr val="00B050"/>
                </a:solidFill>
              </a:rPr>
              <a:t>SHARE</a:t>
            </a:r>
            <a:r>
              <a:rPr lang="de-DE" sz="5400" dirty="0">
                <a:solidFill>
                  <a:srgbClr val="00B050"/>
                </a:solidFill>
              </a:rPr>
              <a:t> </a:t>
            </a:r>
          </a:p>
          <a:p>
            <a:pPr lvl="1"/>
            <a:r>
              <a:rPr lang="de-DE" sz="4000" dirty="0"/>
              <a:t>Wovon geht der Materialismus aus?</a:t>
            </a:r>
          </a:p>
          <a:p>
            <a:pPr marL="457200" lvl="1" indent="0">
              <a:buNone/>
            </a:pPr>
            <a:endParaRPr lang="de-DE" sz="4000" dirty="0"/>
          </a:p>
          <a:p>
            <a:pPr lvl="1"/>
            <a:r>
              <a:rPr lang="de-DE" sz="4000" dirty="0"/>
              <a:t>Wie wird „die Welt“ im Materialismus verstanden?</a:t>
            </a:r>
          </a:p>
          <a:p>
            <a:pPr lvl="1"/>
            <a:endParaRPr lang="de-DE" sz="4000" dirty="0"/>
          </a:p>
          <a:p>
            <a:pPr lvl="1"/>
            <a:r>
              <a:rPr lang="de-DE" sz="4000" dirty="0"/>
              <a:t>Weshalb engagieren sich Christen für die Schöpfung?</a:t>
            </a:r>
          </a:p>
          <a:p>
            <a:pPr lvl="1"/>
            <a:endParaRPr lang="de-DE" sz="4000" dirty="0"/>
          </a:p>
          <a:p>
            <a:pPr lvl="1"/>
            <a:r>
              <a:rPr lang="de-DE" sz="4000" dirty="0"/>
              <a:t>Wie beurteilst du das materialistische Denken?</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9501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123 </a:t>
            </a:r>
            <a:r>
              <a:rPr lang="de-DE" sz="3600" dirty="0"/>
              <a:t>auf. </a:t>
            </a:r>
          </a:p>
          <a:p>
            <a:r>
              <a:rPr lang="de-DE" sz="3600" dirty="0" err="1"/>
              <a:t>Lies</a:t>
            </a:r>
            <a:r>
              <a:rPr lang="de-DE" sz="3600" dirty="0"/>
              <a:t> Seite 123–124 „</a:t>
            </a:r>
            <a:r>
              <a:rPr lang="de-DE" sz="3600" i="1" dirty="0"/>
              <a:t>Wir dürfen die zukünftigen </a:t>
            </a:r>
            <a:r>
              <a:rPr lang="de-DE" sz="3600" dirty="0"/>
              <a:t>…“.</a:t>
            </a:r>
            <a:endParaRPr lang="de-DE" sz="3400" dirty="0"/>
          </a:p>
          <a:p>
            <a:endParaRPr lang="de-DE" sz="2100" b="1" dirty="0">
              <a:solidFill>
                <a:srgbClr val="FF0000"/>
              </a:solidFill>
            </a:endParaRPr>
          </a:p>
          <a:p>
            <a:r>
              <a:rPr lang="de-DE" sz="3600" b="1" dirty="0">
                <a:solidFill>
                  <a:srgbClr val="FF0000"/>
                </a:solidFill>
              </a:rPr>
              <a:t>THINK</a:t>
            </a:r>
          </a:p>
          <a:p>
            <a:pPr lvl="1"/>
            <a:r>
              <a:rPr lang="de-DE" sz="3400" dirty="0"/>
              <a:t>Bearbeite während des Lesens </a:t>
            </a:r>
            <a:r>
              <a:rPr lang="de-DE" sz="3400" b="1" dirty="0"/>
              <a:t>Aufgabe 2</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r>
              <a:rPr lang="de-DE" sz="3600" dirty="0">
                <a:solidFill>
                  <a:srgbClr val="00B050"/>
                </a:solidFill>
              </a:rPr>
              <a:t> </a:t>
            </a:r>
          </a:p>
          <a:p>
            <a:pPr lvl="1"/>
            <a:r>
              <a:rPr lang="de-DE" sz="3600" dirty="0"/>
              <a:t>Erkläre den „Generationenauftrag“.</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424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D477-85B8-BB0E-B9A2-54383CAFE8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422E7D-E761-DD7B-DCD5-1125E01104A0}"/>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B087BB53-CD14-F94B-119E-55F4DABF1369}"/>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124 </a:t>
            </a:r>
            <a:r>
              <a:rPr lang="de-DE" sz="3600" dirty="0"/>
              <a:t>auf. </a:t>
            </a:r>
          </a:p>
          <a:p>
            <a:r>
              <a:rPr lang="de-DE" sz="3600" dirty="0"/>
              <a:t>Lies den dir zugewiesenen Text (S. 124–125).</a:t>
            </a:r>
            <a:endParaRPr lang="de-DE" sz="3400" dirty="0"/>
          </a:p>
          <a:p>
            <a:endParaRPr lang="de-DE" sz="1000" b="1" dirty="0">
              <a:solidFill>
                <a:srgbClr val="FF0000"/>
              </a:solidFill>
            </a:endParaRPr>
          </a:p>
          <a:p>
            <a:r>
              <a:rPr lang="de-DE" sz="3600" b="1" dirty="0">
                <a:solidFill>
                  <a:srgbClr val="FF0000"/>
                </a:solidFill>
              </a:rPr>
              <a:t>THINK </a:t>
            </a:r>
            <a:r>
              <a:rPr lang="de-DE" sz="3600" dirty="0">
                <a:solidFill>
                  <a:schemeClr val="tx2"/>
                </a:solidFill>
              </a:rPr>
              <a:t>+</a:t>
            </a:r>
            <a:r>
              <a:rPr lang="de-DE" sz="3600" b="1" dirty="0">
                <a:solidFill>
                  <a:srgbClr val="FF0000"/>
                </a:solidFill>
              </a:rPr>
              <a:t> </a:t>
            </a:r>
            <a:r>
              <a:rPr lang="de-DE" sz="3600" b="1" dirty="0">
                <a:solidFill>
                  <a:srgbClr val="FFC000"/>
                </a:solidFill>
              </a:rPr>
              <a:t>PAIR</a:t>
            </a:r>
          </a:p>
          <a:p>
            <a:pPr lvl="1"/>
            <a:r>
              <a:rPr lang="de-DE" sz="3400" dirty="0"/>
              <a:t>Bearbeite </a:t>
            </a:r>
            <a:r>
              <a:rPr lang="de-DE" sz="3400" b="1" dirty="0"/>
              <a:t>Aufgabe 3</a:t>
            </a:r>
            <a:r>
              <a:rPr lang="de-DE" sz="3400" dirty="0"/>
              <a:t>.</a:t>
            </a:r>
          </a:p>
          <a:p>
            <a:pPr marL="0" indent="0">
              <a:buNone/>
            </a:pPr>
            <a:endParaRPr lang="de-DE" sz="1100" dirty="0"/>
          </a:p>
          <a:p>
            <a:pPr marL="457200" lvl="1" indent="0">
              <a:buNone/>
            </a:pPr>
            <a:endParaRPr lang="de-DE" sz="1100" dirty="0"/>
          </a:p>
          <a:p>
            <a:r>
              <a:rPr lang="de-DE" sz="3800" b="1" dirty="0">
                <a:solidFill>
                  <a:srgbClr val="00B050"/>
                </a:solidFill>
              </a:rPr>
              <a:t>SHARE </a:t>
            </a:r>
          </a:p>
          <a:p>
            <a:pPr lvl="1"/>
            <a:r>
              <a:rPr lang="de-DE" sz="3600" dirty="0"/>
              <a:t>Was fordert euch bei diesem Thema heraus?</a:t>
            </a:r>
          </a:p>
          <a:p>
            <a:pPr marL="457200" lvl="1" indent="0">
              <a:buNone/>
            </a:pPr>
            <a:endParaRPr lang="de-DE" sz="3600" dirty="0"/>
          </a:p>
        </p:txBody>
      </p:sp>
      <p:pic>
        <p:nvPicPr>
          <p:cNvPr id="5" name="Grafik 4">
            <a:extLst>
              <a:ext uri="{FF2B5EF4-FFF2-40B4-BE49-F238E27FC236}">
                <a16:creationId xmlns:a16="http://schemas.microsoft.com/office/drawing/2014/main" id="{D5A2E103-8493-429D-F751-1309D85374FD}"/>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507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Autofit/>
          </a:bodyPr>
          <a:lstStyle/>
          <a:p>
            <a:r>
              <a:rPr lang="de-DE" sz="3600" dirty="0"/>
              <a:t>Schlage </a:t>
            </a:r>
            <a:r>
              <a:rPr lang="de-DE" sz="3600" b="1" dirty="0"/>
              <a:t>Seite 126 </a:t>
            </a:r>
            <a:r>
              <a:rPr lang="de-DE" sz="3600" dirty="0"/>
              <a:t>auf. </a:t>
            </a:r>
          </a:p>
          <a:p>
            <a:r>
              <a:rPr lang="de-DE" sz="3600" dirty="0" err="1"/>
              <a:t>Lies</a:t>
            </a:r>
            <a:r>
              <a:rPr lang="de-DE" sz="3600" dirty="0"/>
              <a:t> Seite 126 „</a:t>
            </a:r>
            <a:r>
              <a:rPr lang="de-DE" sz="3600" i="1" dirty="0"/>
              <a:t>Wir glauben an eine neue Schöpfung</a:t>
            </a:r>
            <a:r>
              <a:rPr lang="de-DE" sz="3600" dirty="0"/>
              <a:t>“.</a:t>
            </a:r>
            <a:endParaRPr lang="de-DE" sz="3200" dirty="0"/>
          </a:p>
          <a:p>
            <a:endParaRPr lang="de-DE" sz="3600" b="1" dirty="0">
              <a:solidFill>
                <a:srgbClr val="FF0000"/>
              </a:solidFill>
            </a:endParaRPr>
          </a:p>
          <a:p>
            <a:r>
              <a:rPr lang="de-DE" sz="3600" b="1" dirty="0">
                <a:solidFill>
                  <a:srgbClr val="FF0000"/>
                </a:solidFill>
              </a:rPr>
              <a:t>THINK</a:t>
            </a:r>
          </a:p>
          <a:p>
            <a:pPr lvl="1"/>
            <a:r>
              <a:rPr lang="de-DE" sz="3200" dirty="0"/>
              <a:t>Bearbeite </a:t>
            </a:r>
            <a:r>
              <a:rPr lang="de-DE" sz="3200" b="1" dirty="0"/>
              <a:t>Aufgabe 4</a:t>
            </a:r>
            <a:r>
              <a:rPr lang="de-DE" sz="32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986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553D9-465B-600A-F8FF-143916B3E2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B09F3B-7AB4-AEFC-9E98-8FAF1F9FBCC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74EFCC3F-E293-0607-6187-8F6025E789F9}"/>
              </a:ext>
            </a:extLst>
          </p:cNvPr>
          <p:cNvSpPr>
            <a:spLocks noGrp="1"/>
          </p:cNvSpPr>
          <p:nvPr>
            <p:ph idx="1"/>
          </p:nvPr>
        </p:nvSpPr>
        <p:spPr>
          <a:xfrm>
            <a:off x="1251678" y="1178061"/>
            <a:ext cx="10534938"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Woran glauben Christen?</a:t>
            </a:r>
          </a:p>
          <a:p>
            <a:pPr marL="457200" lvl="1" indent="0">
              <a:buNone/>
            </a:pPr>
            <a:endParaRPr lang="de-DE" sz="4000" dirty="0"/>
          </a:p>
          <a:p>
            <a:pPr lvl="1"/>
            <a:r>
              <a:rPr lang="de-DE" sz="4000" dirty="0"/>
              <a:t>Was ist der primäre Auftrag für Christen?</a:t>
            </a:r>
          </a:p>
          <a:p>
            <a:pPr lvl="1"/>
            <a:endParaRPr lang="de-DE" sz="4000" dirty="0"/>
          </a:p>
          <a:p>
            <a:pPr lvl="1"/>
            <a:r>
              <a:rPr lang="de-DE" sz="4000" dirty="0"/>
              <a:t>Worüber muss sich jeder Gedanken machen?</a:t>
            </a:r>
          </a:p>
          <a:p>
            <a:pPr lvl="1"/>
            <a:endParaRPr lang="de-DE" sz="4000" dirty="0"/>
          </a:p>
          <a:p>
            <a:pPr lvl="1"/>
            <a:r>
              <a:rPr lang="de-DE" sz="4000" dirty="0"/>
              <a:t>Wie kannst du dich für die Schöpfung engagieren?</a:t>
            </a:r>
          </a:p>
          <a:p>
            <a:pPr lvl="1"/>
            <a:endParaRPr lang="de-DE" sz="4000" dirty="0"/>
          </a:p>
        </p:txBody>
      </p:sp>
      <p:pic>
        <p:nvPicPr>
          <p:cNvPr id="5" name="Grafik 4">
            <a:extLst>
              <a:ext uri="{FF2B5EF4-FFF2-40B4-BE49-F238E27FC236}">
                <a16:creationId xmlns:a16="http://schemas.microsoft.com/office/drawing/2014/main" id="{831C4685-83CE-D518-7833-E85FD8E0F375}"/>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15023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4CD5-4FC9-4E54-8FD5-EDA4107427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79C34D-BB13-6165-5D2A-1216BE0AC2A9}"/>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C892AF2A-27FC-124E-E6B7-3D91AD9CE320}"/>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127 </a:t>
            </a:r>
            <a:r>
              <a:rPr lang="de-DE" sz="3600" dirty="0"/>
              <a:t>auf. </a:t>
            </a:r>
          </a:p>
          <a:p>
            <a:r>
              <a:rPr lang="de-DE" sz="3600" dirty="0" err="1"/>
              <a:t>Lies</a:t>
            </a:r>
            <a:r>
              <a:rPr lang="de-DE" sz="3600" dirty="0"/>
              <a:t> das Lebenszeugnis von Henrik Mohn.</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CCA2FF40-ED16-15DC-3A1C-99BC23A4FBF2}"/>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3688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9656-F212-B4F1-5AA4-996C6639F1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6CBC03-A55E-1A35-DA23-380474A28A1E}"/>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CB297E83-734F-F77E-8D49-44FA9BA00BF5}"/>
              </a:ext>
            </a:extLst>
          </p:cNvPr>
          <p:cNvSpPr>
            <a:spLocks noGrp="1"/>
          </p:cNvSpPr>
          <p:nvPr>
            <p:ph idx="1"/>
          </p:nvPr>
        </p:nvSpPr>
        <p:spPr>
          <a:xfrm>
            <a:off x="1251678" y="1178061"/>
            <a:ext cx="10434354" cy="5637864"/>
          </a:xfrm>
        </p:spPr>
        <p:txBody>
          <a:bodyPr>
            <a:normAutofit fontScale="92500" lnSpcReduction="10000"/>
          </a:bodyPr>
          <a:lstStyle/>
          <a:p>
            <a:r>
              <a:rPr lang="de-DE" sz="5400" b="1" dirty="0">
                <a:solidFill>
                  <a:srgbClr val="00B050"/>
                </a:solidFill>
              </a:rPr>
              <a:t>SHARE</a:t>
            </a:r>
            <a:r>
              <a:rPr lang="de-DE" sz="5400" dirty="0">
                <a:solidFill>
                  <a:srgbClr val="00B050"/>
                </a:solidFill>
              </a:rPr>
              <a:t> </a:t>
            </a:r>
          </a:p>
          <a:p>
            <a:pPr lvl="1"/>
            <a:r>
              <a:rPr lang="de-DE" sz="4000" dirty="0"/>
              <a:t>Was fehlt aus Mohns Sicht bei der Klimadebatte?</a:t>
            </a:r>
          </a:p>
          <a:p>
            <a:pPr marL="457200" lvl="1" indent="0">
              <a:buNone/>
            </a:pPr>
            <a:endParaRPr lang="de-DE" sz="4000" dirty="0"/>
          </a:p>
          <a:p>
            <a:pPr lvl="1"/>
            <a:r>
              <a:rPr lang="de-DE" sz="4000" dirty="0"/>
              <a:t>Wie kann das Herz trotzdem zur Ruhe kommen?</a:t>
            </a:r>
          </a:p>
          <a:p>
            <a:pPr lvl="1"/>
            <a:endParaRPr lang="de-DE" sz="4000" dirty="0"/>
          </a:p>
          <a:p>
            <a:pPr lvl="1"/>
            <a:r>
              <a:rPr lang="de-DE" sz="4000" dirty="0"/>
              <a:t>Wozu wirst du ermutigt?</a:t>
            </a:r>
          </a:p>
          <a:p>
            <a:pPr lvl="1"/>
            <a:endParaRPr lang="de-DE" sz="4000" dirty="0"/>
          </a:p>
          <a:p>
            <a:pPr lvl="1"/>
            <a:r>
              <a:rPr lang="de-DE" sz="4000" dirty="0"/>
              <a:t>Wie könnte das für dich aussehen?</a:t>
            </a:r>
          </a:p>
          <a:p>
            <a:pPr lvl="1"/>
            <a:endParaRPr lang="de-DE" sz="4000" dirty="0"/>
          </a:p>
        </p:txBody>
      </p:sp>
      <p:pic>
        <p:nvPicPr>
          <p:cNvPr id="5" name="Grafik 4">
            <a:extLst>
              <a:ext uri="{FF2B5EF4-FFF2-40B4-BE49-F238E27FC236}">
                <a16:creationId xmlns:a16="http://schemas.microsoft.com/office/drawing/2014/main" id="{66FE01B4-B057-2501-E280-4BB4564E659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8631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AE7B-8988-F5BF-AE54-8EAF11921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28D2F-2AC4-3BB2-DE87-F93B96F94DF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3F2D78D2-A5CE-AB09-C75C-7BC0A7B5258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F44F9973-CFF5-791D-9FD4-FBEC5F424B5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022318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E12E-C7A4-300D-88ED-6AF40BCA70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CBCB12-DD46-2571-B223-F85B37D78E55}"/>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65514B68-4915-4304-99E6-0BF09AD5E034}"/>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9FBA1D3B-A21C-451A-6E7A-34A3BDE60317}"/>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88561604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88127069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rmAutofit fontScale="70000" lnSpcReduction="20000"/>
          </a:bodyPr>
          <a:lstStyle/>
          <a:p>
            <a:r>
              <a:rPr lang="de-DE" sz="4400" dirty="0"/>
              <a:t>Lies das Gedicht und erkläre, was der Text aussagen möchte.</a:t>
            </a:r>
          </a:p>
          <a:p>
            <a:pPr marL="0" indent="0">
              <a:buNone/>
            </a:pPr>
            <a:endParaRPr lang="de-DE" sz="4400" dirty="0"/>
          </a:p>
          <a:p>
            <a:pPr marL="0" indent="0" algn="ctr">
              <a:buNone/>
            </a:pPr>
            <a:r>
              <a:rPr lang="de-DE" sz="4400" dirty="0"/>
              <a:t>Arbeit, oh Arbeit, du bist wie ein Fluch,</a:t>
            </a:r>
            <a:br>
              <a:rPr lang="de-DE" sz="4400" dirty="0"/>
            </a:br>
            <a:r>
              <a:rPr lang="de-DE" sz="4400" dirty="0"/>
              <a:t>morgens der Wecker, der schreit: „Komm, mach dich gut!“.</a:t>
            </a:r>
            <a:br>
              <a:rPr lang="de-DE" sz="4400" dirty="0"/>
            </a:br>
            <a:r>
              <a:rPr lang="de-DE" sz="4400" dirty="0"/>
              <a:t>Kaffee, der treu dich durch Stunden begleitet,</a:t>
            </a:r>
            <a:br>
              <a:rPr lang="de-DE" sz="4400" dirty="0"/>
            </a:br>
            <a:r>
              <a:rPr lang="de-DE" sz="4400" dirty="0"/>
              <a:t>damit der Chef nicht merkt, wie der Geist sich verbreitet.</a:t>
            </a:r>
          </a:p>
          <a:p>
            <a:pPr marL="0" indent="0" algn="ctr">
              <a:buNone/>
            </a:pPr>
            <a:r>
              <a:rPr lang="de-DE" sz="4400" dirty="0"/>
              <a:t>Doch mitten im Task, da schleicht eine Mücke,</a:t>
            </a:r>
            <a:br>
              <a:rPr lang="de-DE" sz="4400" dirty="0"/>
            </a:br>
            <a:r>
              <a:rPr lang="de-DE" sz="4400" dirty="0"/>
              <a:t>und plötzlich wird Google die beste Entdeckung.</a:t>
            </a:r>
            <a:br>
              <a:rPr lang="de-DE" sz="4400" dirty="0"/>
            </a:br>
            <a:r>
              <a:rPr lang="de-DE" sz="4400" dirty="0"/>
              <a:t>E-Mails, die kommen, ein Berg von Papier –</a:t>
            </a:r>
            <a:br>
              <a:rPr lang="de-DE" sz="4400" dirty="0"/>
            </a:br>
            <a:r>
              <a:rPr lang="de-DE" sz="4400" dirty="0"/>
              <a:t>ach, Arbeit, du forderst, doch wir schlafen hier!</a:t>
            </a:r>
          </a:p>
        </p:txBody>
      </p:sp>
    </p:spTree>
    <p:extLst>
      <p:ext uri="{BB962C8B-B14F-4D97-AF65-F5344CB8AC3E}">
        <p14:creationId xmlns:p14="http://schemas.microsoft.com/office/powerpoint/2010/main" val="215641716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Arbeits- und Wirtschaftsethik 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251570378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128 </a:t>
            </a:r>
            <a:r>
              <a:rPr lang="de-DE" sz="3600" dirty="0"/>
              <a:t>auf. </a:t>
            </a:r>
          </a:p>
          <a:p>
            <a:r>
              <a:rPr lang="de-DE" sz="3600" dirty="0" err="1"/>
              <a:t>Lies</a:t>
            </a:r>
            <a:r>
              <a:rPr lang="de-DE" sz="3600" dirty="0"/>
              <a:t> Seite 128 „</a:t>
            </a:r>
            <a:r>
              <a:rPr lang="de-DE" sz="3600" i="1" dirty="0"/>
              <a:t>Der arbeitende Gott</a:t>
            </a:r>
            <a:r>
              <a:rPr lang="de-DE" sz="3600" dirty="0"/>
              <a:t> …“.</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1</a:t>
            </a:r>
            <a:r>
              <a:rPr lang="de-DE" sz="3400" dirty="0"/>
              <a:t>.</a:t>
            </a:r>
          </a:p>
          <a:p>
            <a:pPr lvl="2"/>
            <a:r>
              <a:rPr lang="de-DE" sz="3200" b="1" dirty="0">
                <a:solidFill>
                  <a:srgbClr val="92D050"/>
                </a:solidFill>
              </a:rPr>
              <a:t>G-Niveau</a:t>
            </a:r>
            <a:r>
              <a:rPr lang="de-DE" sz="3200" dirty="0"/>
              <a:t>:  Aufgabe </a:t>
            </a:r>
            <a:r>
              <a:rPr lang="de-DE" sz="3200" b="1" dirty="0"/>
              <a:t>1a+c</a:t>
            </a:r>
            <a:r>
              <a:rPr lang="de-DE" sz="3200" dirty="0"/>
              <a:t>.</a:t>
            </a:r>
          </a:p>
          <a:p>
            <a:pPr lvl="2"/>
            <a:r>
              <a:rPr lang="de-DE" sz="3200" b="1" dirty="0">
                <a:solidFill>
                  <a:srgbClr val="C00000"/>
                </a:solidFill>
              </a:rPr>
              <a:t>M-Niveau</a:t>
            </a:r>
            <a:r>
              <a:rPr lang="de-DE" sz="3200" dirty="0"/>
              <a:t>:  Aufgabe </a:t>
            </a:r>
            <a:r>
              <a:rPr lang="de-DE" sz="3200" b="1" dirty="0"/>
              <a:t>1a-c</a:t>
            </a:r>
            <a:r>
              <a:rPr lang="de-DE" sz="3200" dirty="0"/>
              <a:t>.</a:t>
            </a:r>
          </a:p>
          <a:p>
            <a:pPr marL="457200" lvl="1" indent="0">
              <a:buNone/>
            </a:pP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516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Warum ist Gott ein „Arbeiter“?</a:t>
            </a:r>
          </a:p>
          <a:p>
            <a:pPr marL="457200" lvl="1" indent="0">
              <a:buNone/>
            </a:pPr>
            <a:endParaRPr lang="de-DE" sz="4000" dirty="0"/>
          </a:p>
          <a:p>
            <a:pPr lvl="1"/>
            <a:r>
              <a:rPr lang="de-DE" sz="4000" dirty="0"/>
              <a:t>Welchen prinzipiellen Wert hat die Arbeit? </a:t>
            </a:r>
          </a:p>
          <a:p>
            <a:pPr lvl="1"/>
            <a:endParaRPr lang="de-DE" sz="4000" dirty="0"/>
          </a:p>
          <a:p>
            <a:pPr lvl="1"/>
            <a:r>
              <a:rPr lang="de-DE" sz="4000" dirty="0"/>
              <a:t>Woran hat der Mensch Anteil?</a:t>
            </a:r>
          </a:p>
          <a:p>
            <a:pPr lvl="1"/>
            <a:endParaRPr lang="de-DE" sz="4000" dirty="0"/>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152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20000"/>
          </a:bodyPr>
          <a:lstStyle/>
          <a:p>
            <a:r>
              <a:rPr lang="de-DE" sz="3600" dirty="0"/>
              <a:t>Schlage </a:t>
            </a:r>
            <a:r>
              <a:rPr lang="de-DE" sz="3600" b="1" dirty="0"/>
              <a:t>Seite 129 </a:t>
            </a:r>
            <a:r>
              <a:rPr lang="de-DE" sz="3600" dirty="0"/>
              <a:t>auf. </a:t>
            </a:r>
          </a:p>
          <a:p>
            <a:r>
              <a:rPr lang="de-DE" sz="3600" dirty="0" err="1"/>
              <a:t>Lies</a:t>
            </a:r>
            <a:r>
              <a:rPr lang="de-DE" sz="3600" dirty="0"/>
              <a:t> Seite 129–130 „</a:t>
            </a:r>
            <a:r>
              <a:rPr lang="de-DE" sz="3600" i="1" dirty="0"/>
              <a:t>Würde und Last der Arbeit</a:t>
            </a:r>
            <a:r>
              <a:rPr lang="de-DE" sz="3600" dirty="0"/>
              <a:t>“.</a:t>
            </a:r>
            <a:endParaRPr lang="de-DE" sz="3400" dirty="0"/>
          </a:p>
          <a:p>
            <a:endParaRPr lang="de-DE" sz="2200" b="1" dirty="0">
              <a:solidFill>
                <a:srgbClr val="FF0000"/>
              </a:solidFill>
            </a:endParaRPr>
          </a:p>
          <a:p>
            <a:r>
              <a:rPr lang="de-DE" sz="3600" b="1" dirty="0">
                <a:solidFill>
                  <a:srgbClr val="FF0000"/>
                </a:solidFill>
              </a:rPr>
              <a:t>THINK</a:t>
            </a:r>
          </a:p>
          <a:p>
            <a:pPr lvl="1"/>
            <a:r>
              <a:rPr lang="de-DE" sz="3400" dirty="0"/>
              <a:t>Bearbeite während des Lesens </a:t>
            </a:r>
            <a:r>
              <a:rPr lang="de-DE" sz="3400" b="1" dirty="0"/>
              <a:t>Aufgabe 2</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2100" dirty="0"/>
          </a:p>
          <a:p>
            <a:r>
              <a:rPr lang="de-DE" sz="3600" b="1" dirty="0">
                <a:solidFill>
                  <a:srgbClr val="00B050"/>
                </a:solidFill>
              </a:rPr>
              <a:t>SHARE</a:t>
            </a:r>
            <a:r>
              <a:rPr lang="de-DE" sz="3600" dirty="0">
                <a:solidFill>
                  <a:srgbClr val="00B050"/>
                </a:solidFill>
              </a:rPr>
              <a:t> </a:t>
            </a:r>
          </a:p>
          <a:p>
            <a:pPr lvl="1"/>
            <a:r>
              <a:rPr lang="de-DE" sz="3600" dirty="0"/>
              <a:t>Welche Rolle spielte die Reformation?</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986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C8E99-482D-F4F6-E779-2E57D5B8E6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F3A874-22A3-DCD5-5F96-C73238EF4893}"/>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40C0051E-37EA-7588-2C1B-6040BFE89A6E}"/>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130 </a:t>
            </a:r>
            <a:r>
              <a:rPr lang="de-DE" sz="3600" dirty="0"/>
              <a:t>auf. </a:t>
            </a:r>
          </a:p>
          <a:p>
            <a:r>
              <a:rPr lang="de-DE" sz="3600" dirty="0"/>
              <a:t>Lies den dir zugewiesenen Text (S. 130–132).</a:t>
            </a:r>
            <a:endParaRPr lang="de-DE" sz="3400" dirty="0"/>
          </a:p>
          <a:p>
            <a:endParaRPr lang="de-DE" sz="1000" b="1" dirty="0">
              <a:solidFill>
                <a:srgbClr val="FF0000"/>
              </a:solidFill>
            </a:endParaRPr>
          </a:p>
          <a:p>
            <a:r>
              <a:rPr lang="de-DE" sz="3600" b="1" dirty="0">
                <a:solidFill>
                  <a:srgbClr val="FF0000"/>
                </a:solidFill>
              </a:rPr>
              <a:t>THINK </a:t>
            </a:r>
            <a:r>
              <a:rPr lang="de-DE" sz="3600" dirty="0">
                <a:solidFill>
                  <a:schemeClr val="tx2"/>
                </a:solidFill>
              </a:rPr>
              <a:t>+</a:t>
            </a:r>
            <a:r>
              <a:rPr lang="de-DE" sz="3600" b="1" dirty="0">
                <a:solidFill>
                  <a:srgbClr val="FF0000"/>
                </a:solidFill>
              </a:rPr>
              <a:t> </a:t>
            </a:r>
            <a:r>
              <a:rPr lang="de-DE" sz="3600" b="1" dirty="0">
                <a:solidFill>
                  <a:srgbClr val="FFC000"/>
                </a:solidFill>
              </a:rPr>
              <a:t>PAIR</a:t>
            </a:r>
          </a:p>
          <a:p>
            <a:pPr lvl="1"/>
            <a:r>
              <a:rPr lang="de-DE" sz="3400" dirty="0"/>
              <a:t>Bearbeite </a:t>
            </a:r>
            <a:r>
              <a:rPr lang="de-DE" sz="3400" b="1" dirty="0"/>
              <a:t>Aufgabe 3</a:t>
            </a:r>
            <a:r>
              <a:rPr lang="de-DE" sz="3400" dirty="0"/>
              <a:t>.</a:t>
            </a:r>
          </a:p>
          <a:p>
            <a:pPr marL="0" indent="0">
              <a:buNone/>
            </a:pPr>
            <a:endParaRPr lang="de-DE" sz="1100" dirty="0"/>
          </a:p>
          <a:p>
            <a:pPr marL="457200" lvl="1" indent="0">
              <a:buNone/>
            </a:pPr>
            <a:endParaRPr lang="de-DE" sz="1100" dirty="0"/>
          </a:p>
          <a:p>
            <a:r>
              <a:rPr lang="de-DE" sz="3800" b="1" dirty="0">
                <a:solidFill>
                  <a:srgbClr val="00B050"/>
                </a:solidFill>
              </a:rPr>
              <a:t>SHARE </a:t>
            </a:r>
          </a:p>
          <a:p>
            <a:pPr lvl="1"/>
            <a:r>
              <a:rPr lang="de-DE" sz="3600" dirty="0"/>
              <a:t>Was fordert euch bei diesem Thema heraus?</a:t>
            </a:r>
          </a:p>
          <a:p>
            <a:pPr marL="457200" lvl="1" indent="0">
              <a:buNone/>
            </a:pPr>
            <a:endParaRPr lang="de-DE" sz="3600" dirty="0"/>
          </a:p>
        </p:txBody>
      </p:sp>
      <p:pic>
        <p:nvPicPr>
          <p:cNvPr id="5" name="Grafik 4">
            <a:extLst>
              <a:ext uri="{FF2B5EF4-FFF2-40B4-BE49-F238E27FC236}">
                <a16:creationId xmlns:a16="http://schemas.microsoft.com/office/drawing/2014/main" id="{FBBCFFE7-FDDF-B6E0-DCC4-A07BE12D608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7317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132 </a:t>
            </a:r>
            <a:r>
              <a:rPr lang="de-DE" sz="3600" dirty="0"/>
              <a:t>auf. </a:t>
            </a:r>
          </a:p>
          <a:p>
            <a:r>
              <a:rPr lang="de-DE" sz="3400" dirty="0" err="1"/>
              <a:t>Lies</a:t>
            </a:r>
            <a:r>
              <a:rPr lang="de-DE" sz="3400" dirty="0"/>
              <a:t> Seite 132–133 „</a:t>
            </a:r>
            <a:r>
              <a:rPr lang="de-DE" sz="3400" i="1" dirty="0"/>
              <a:t>Der Segen der Arbeitsteilung</a:t>
            </a:r>
            <a:r>
              <a:rPr lang="de-DE" sz="34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36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7734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0EBBC-B4C7-2E9D-3711-2897458C88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F12614-AAC1-904F-6367-68EAFD70919D}"/>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B2AC1292-159B-AD9C-7A7E-984BD72E2895}"/>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Warum ist Gott ein „Arbeiter“?</a:t>
            </a:r>
          </a:p>
          <a:p>
            <a:pPr marL="457200" lvl="1" indent="0">
              <a:buNone/>
            </a:pPr>
            <a:endParaRPr lang="de-DE" sz="4000" dirty="0"/>
          </a:p>
          <a:p>
            <a:pPr lvl="1"/>
            <a:r>
              <a:rPr lang="de-DE" sz="4000" dirty="0"/>
              <a:t>Welchen prinzipiellen Wert hat die Arbeit? </a:t>
            </a:r>
          </a:p>
          <a:p>
            <a:pPr lvl="1"/>
            <a:endParaRPr lang="de-DE" sz="4000" dirty="0"/>
          </a:p>
          <a:p>
            <a:pPr lvl="1"/>
            <a:r>
              <a:rPr lang="de-DE" sz="4000" dirty="0"/>
              <a:t>Woran hat der Mensch Anteil?</a:t>
            </a:r>
          </a:p>
          <a:p>
            <a:pPr lvl="1"/>
            <a:endParaRPr lang="de-DE" sz="4000" dirty="0"/>
          </a:p>
          <a:p>
            <a:pPr lvl="1"/>
            <a:endParaRPr lang="de-DE" sz="4000" dirty="0"/>
          </a:p>
        </p:txBody>
      </p:sp>
      <p:pic>
        <p:nvPicPr>
          <p:cNvPr id="5" name="Grafik 4">
            <a:extLst>
              <a:ext uri="{FF2B5EF4-FFF2-40B4-BE49-F238E27FC236}">
                <a16:creationId xmlns:a16="http://schemas.microsoft.com/office/drawing/2014/main" id="{4CE26C35-1966-629F-9FFE-2AA6DF40C324}"/>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8063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36075639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78B4-EB5F-8C10-7201-EA30A2D793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15DEA8-01EE-B39A-191D-146439F34A4D}"/>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751B38E2-144C-CDB1-F3A8-A4C4D943D303}"/>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141 </a:t>
            </a:r>
            <a:r>
              <a:rPr lang="de-DE" sz="3600" dirty="0"/>
              <a:t>auf. </a:t>
            </a:r>
          </a:p>
          <a:p>
            <a:r>
              <a:rPr lang="de-DE" sz="3600" dirty="0" err="1"/>
              <a:t>Lies</a:t>
            </a:r>
            <a:r>
              <a:rPr lang="de-DE" sz="3600" dirty="0"/>
              <a:t> das Lebenszeugnis von Roman </a:t>
            </a:r>
            <a:r>
              <a:rPr lang="de-DE" sz="3600" dirty="0" err="1"/>
              <a:t>Fertinger</a:t>
            </a:r>
            <a:r>
              <a:rPr lang="de-DE" sz="3600" dirty="0"/>
              <a:t>.</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408ED9EF-042D-6801-2B42-98CD8F0591A6}"/>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70164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B747-7C33-02BD-9C77-E88FEABD94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5F3E39-7354-12DB-67F2-82B06A1D26E3}"/>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D6253A73-00E1-CEF1-0307-BF9896D8031A}"/>
              </a:ext>
            </a:extLst>
          </p:cNvPr>
          <p:cNvSpPr>
            <a:spLocks noGrp="1"/>
          </p:cNvSpPr>
          <p:nvPr>
            <p:ph idx="1"/>
          </p:nvPr>
        </p:nvSpPr>
        <p:spPr>
          <a:xfrm>
            <a:off x="1251678" y="1178061"/>
            <a:ext cx="10717818"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Welche Bedeutung hatten der ältere Kollege und dessen festes Weltbild für </a:t>
            </a:r>
            <a:r>
              <a:rPr lang="de-DE" sz="4000" dirty="0" err="1"/>
              <a:t>Fertingers</a:t>
            </a:r>
            <a:r>
              <a:rPr lang="de-DE" sz="4000" dirty="0"/>
              <a:t> eigene Entwicklung?</a:t>
            </a:r>
          </a:p>
          <a:p>
            <a:pPr marL="457200" lvl="1" indent="0">
              <a:buNone/>
            </a:pPr>
            <a:endParaRPr lang="de-DE" sz="4000" dirty="0"/>
          </a:p>
          <a:p>
            <a:pPr lvl="1"/>
            <a:r>
              <a:rPr lang="de-DE" sz="4000" dirty="0"/>
              <a:t>Welchen Einfluss hatte das Thema Glaube auf </a:t>
            </a:r>
            <a:r>
              <a:rPr lang="de-DE" sz="4000" dirty="0" err="1"/>
              <a:t>Fertingers</a:t>
            </a:r>
            <a:r>
              <a:rPr lang="de-DE" sz="4000" dirty="0"/>
              <a:t> Berufs- und Privatleben?</a:t>
            </a:r>
          </a:p>
          <a:p>
            <a:pPr lvl="1"/>
            <a:endParaRPr lang="de-DE" sz="4000" dirty="0"/>
          </a:p>
          <a:p>
            <a:pPr lvl="1"/>
            <a:r>
              <a:rPr lang="de-DE" sz="4000" dirty="0"/>
              <a:t>Wie sieht </a:t>
            </a:r>
            <a:r>
              <a:rPr lang="de-DE" sz="4000" dirty="0" err="1"/>
              <a:t>Fertingers</a:t>
            </a:r>
            <a:r>
              <a:rPr lang="de-DE" sz="4000" dirty="0"/>
              <a:t> Führungsverständnis aus?</a:t>
            </a:r>
          </a:p>
        </p:txBody>
      </p:sp>
      <p:pic>
        <p:nvPicPr>
          <p:cNvPr id="5" name="Grafik 4">
            <a:extLst>
              <a:ext uri="{FF2B5EF4-FFF2-40B4-BE49-F238E27FC236}">
                <a16:creationId xmlns:a16="http://schemas.microsoft.com/office/drawing/2014/main" id="{35F97435-46FD-A33F-D10F-D5BFBE8ED9A9}"/>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1830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1BB42-3FCC-E77E-9CA0-4FDFBE23E0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81B325-14E3-65A4-5052-A321C8EA7D45}"/>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20264FAE-5EC9-2F97-D64E-1DE0ABD97F5F}"/>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2EBC8BC6-D799-FE24-D706-4286F5D75DB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10347069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256492913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780638"/>
          </a:xfrm>
        </p:spPr>
        <p:txBody>
          <a:bodyPr>
            <a:noAutofit/>
          </a:bodyPr>
          <a:lstStyle/>
          <a:p>
            <a:r>
              <a:rPr lang="de-DE" sz="4000" dirty="0"/>
              <a:t>Lies dir dieses Beispiel durch: </a:t>
            </a:r>
          </a:p>
          <a:p>
            <a:pPr marL="0" indent="0" algn="ctr">
              <a:buNone/>
            </a:pPr>
            <a:r>
              <a:rPr lang="de-DE" sz="4000" i="1" dirty="0"/>
              <a:t>Ein Unternehmen steht vor der Wahl, zwei Lösungen für ein Problem zu haben – die eine ist kostengünstiger, aber schadet der Umwelt, die andere ist teurer, aber nachhaltig. </a:t>
            </a:r>
          </a:p>
          <a:p>
            <a:r>
              <a:rPr lang="de-DE" sz="4000" dirty="0"/>
              <a:t>Wie soll dieses Unternehmen sich arbeits- und wirtschaftsethisch entscheiden?</a:t>
            </a:r>
          </a:p>
        </p:txBody>
      </p:sp>
    </p:spTree>
    <p:extLst>
      <p:ext uri="{BB962C8B-B14F-4D97-AF65-F5344CB8AC3E}">
        <p14:creationId xmlns:p14="http://schemas.microsoft.com/office/powerpoint/2010/main" val="106210608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Arbeits- und Wirtschaftsethik 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428460275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Autofit/>
          </a:bodyPr>
          <a:lstStyle/>
          <a:p>
            <a:r>
              <a:rPr lang="de-DE" sz="3200" dirty="0"/>
              <a:t>Schlage </a:t>
            </a:r>
            <a:r>
              <a:rPr lang="de-DE" sz="3200" b="1" dirty="0"/>
              <a:t>Seite 134 </a:t>
            </a:r>
            <a:r>
              <a:rPr lang="de-DE" sz="3200" dirty="0"/>
              <a:t>auf. </a:t>
            </a:r>
          </a:p>
          <a:p>
            <a:r>
              <a:rPr lang="de-DE" sz="3200" dirty="0" err="1"/>
              <a:t>Lies</a:t>
            </a:r>
            <a:r>
              <a:rPr lang="de-DE" sz="3200" dirty="0"/>
              <a:t> Seite 134–136 „</a:t>
            </a:r>
            <a:r>
              <a:rPr lang="de-DE" sz="3200" i="1" dirty="0"/>
              <a:t>Arbeit unter dem Gebot Gottes</a:t>
            </a:r>
            <a:r>
              <a:rPr lang="de-DE" sz="3200" dirty="0"/>
              <a:t>“.</a:t>
            </a:r>
          </a:p>
          <a:p>
            <a:pPr marL="0" indent="0">
              <a:buNone/>
            </a:pPr>
            <a:endParaRPr lang="de-DE" sz="1600" dirty="0"/>
          </a:p>
          <a:p>
            <a:r>
              <a:rPr lang="de-DE" sz="3200" b="1" dirty="0">
                <a:solidFill>
                  <a:srgbClr val="FF0000"/>
                </a:solidFill>
              </a:rPr>
              <a:t>THINK</a:t>
            </a:r>
          </a:p>
          <a:p>
            <a:pPr lvl="1"/>
            <a:r>
              <a:rPr lang="de-DE" sz="2800" dirty="0"/>
              <a:t>Bearbeite </a:t>
            </a:r>
            <a:r>
              <a:rPr lang="de-DE" sz="2800" b="1" dirty="0"/>
              <a:t>Aufgabe 1</a:t>
            </a:r>
            <a:r>
              <a:rPr lang="de-DE" sz="2800" dirty="0"/>
              <a:t>.</a:t>
            </a:r>
          </a:p>
          <a:p>
            <a:pPr lvl="2"/>
            <a:r>
              <a:rPr lang="de-DE" sz="2800" b="1" dirty="0">
                <a:solidFill>
                  <a:srgbClr val="92D050"/>
                </a:solidFill>
              </a:rPr>
              <a:t>G-Niveau</a:t>
            </a:r>
            <a:r>
              <a:rPr lang="de-DE" sz="2800" dirty="0"/>
              <a:t>:  </a:t>
            </a:r>
            <a:r>
              <a:rPr lang="de-DE" sz="2800" b="1" dirty="0"/>
              <a:t>Aufgabe 1a-b.</a:t>
            </a:r>
          </a:p>
          <a:p>
            <a:pPr lvl="2"/>
            <a:r>
              <a:rPr lang="de-DE" sz="2800" b="1" dirty="0">
                <a:solidFill>
                  <a:srgbClr val="C00000"/>
                </a:solidFill>
              </a:rPr>
              <a:t>M-Niveau</a:t>
            </a:r>
            <a:r>
              <a:rPr lang="de-DE" sz="2800" dirty="0"/>
              <a:t>:  </a:t>
            </a:r>
            <a:r>
              <a:rPr lang="de-DE" sz="2800" b="1" dirty="0"/>
              <a:t>Aufgabe 1a-d.</a:t>
            </a:r>
          </a:p>
          <a:p>
            <a:pPr marL="457200" lvl="1" indent="0">
              <a:buNone/>
            </a:pPr>
            <a:endParaRPr lang="de-DE" sz="1600" dirty="0"/>
          </a:p>
          <a:p>
            <a:r>
              <a:rPr lang="de-DE" sz="3200" b="1" dirty="0">
                <a:solidFill>
                  <a:srgbClr val="FFC000"/>
                </a:solidFill>
              </a:rPr>
              <a:t>PAIR</a:t>
            </a:r>
            <a:r>
              <a:rPr lang="de-DE" sz="3200" dirty="0"/>
              <a:t> </a:t>
            </a:r>
          </a:p>
          <a:p>
            <a:pPr lvl="1"/>
            <a:r>
              <a:rPr lang="de-DE" sz="3200" dirty="0"/>
              <a:t>Besprecht eure Ergebnisse!</a:t>
            </a:r>
            <a:endParaRPr lang="de-DE" sz="11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609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136 </a:t>
            </a:r>
            <a:r>
              <a:rPr lang="de-DE" sz="3600" dirty="0"/>
              <a:t>auf. </a:t>
            </a:r>
          </a:p>
          <a:p>
            <a:r>
              <a:rPr lang="de-DE" sz="3600" dirty="0" err="1"/>
              <a:t>Lies</a:t>
            </a:r>
            <a:r>
              <a:rPr lang="de-DE" sz="3600" dirty="0"/>
              <a:t> Seite 136 „</a:t>
            </a:r>
            <a:r>
              <a:rPr lang="de-DE" sz="3600" i="1" dirty="0"/>
              <a:t>Das christliche Zeugnis</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während des Lesens </a:t>
            </a:r>
            <a:r>
              <a:rPr lang="de-DE" sz="3400" b="1" dirty="0"/>
              <a:t>Aufgabe 2</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3946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4000" dirty="0"/>
              <a:t>Schlage </a:t>
            </a:r>
            <a:r>
              <a:rPr lang="de-DE" sz="4000" b="1" dirty="0"/>
              <a:t>Seite 137 </a:t>
            </a:r>
            <a:r>
              <a:rPr lang="de-DE" sz="4000" dirty="0"/>
              <a:t>auf. </a:t>
            </a:r>
          </a:p>
          <a:p>
            <a:r>
              <a:rPr lang="de-DE" sz="4000" dirty="0" err="1"/>
              <a:t>Lies</a:t>
            </a:r>
            <a:r>
              <a:rPr lang="de-DE" sz="4000" dirty="0"/>
              <a:t> Seite 137–138 „</a:t>
            </a:r>
            <a:r>
              <a:rPr lang="de-DE" sz="4000" i="1" dirty="0"/>
              <a:t>Die Vielfalt</a:t>
            </a:r>
            <a:r>
              <a:rPr lang="de-DE" sz="4000" dirty="0"/>
              <a:t> …“.</a:t>
            </a:r>
          </a:p>
          <a:p>
            <a:endParaRPr lang="de-DE" sz="4000" dirty="0"/>
          </a:p>
          <a:p>
            <a:r>
              <a:rPr lang="de-DE" sz="4000" b="1" dirty="0">
                <a:solidFill>
                  <a:srgbClr val="FF0000"/>
                </a:solidFill>
              </a:rPr>
              <a:t>THINK </a:t>
            </a:r>
            <a:r>
              <a:rPr lang="de-DE" sz="4000" dirty="0">
                <a:solidFill>
                  <a:schemeClr val="tx2"/>
                </a:solidFill>
              </a:rPr>
              <a:t>+</a:t>
            </a:r>
            <a:r>
              <a:rPr lang="de-DE" sz="4000" b="1" dirty="0">
                <a:solidFill>
                  <a:srgbClr val="FF0000"/>
                </a:solidFill>
              </a:rPr>
              <a:t> </a:t>
            </a:r>
            <a:r>
              <a:rPr lang="de-DE" sz="4000" b="1" dirty="0">
                <a:solidFill>
                  <a:srgbClr val="FFC000"/>
                </a:solidFill>
              </a:rPr>
              <a:t>PAIR</a:t>
            </a:r>
          </a:p>
          <a:p>
            <a:pPr lvl="1"/>
            <a:r>
              <a:rPr lang="de-DE" sz="4000" dirty="0"/>
              <a:t>Bearbeite </a:t>
            </a:r>
            <a:r>
              <a:rPr lang="de-DE" sz="4000" b="1" dirty="0"/>
              <a:t>Aufgabe 3</a:t>
            </a:r>
            <a:r>
              <a:rPr lang="de-DE" sz="4000" dirty="0"/>
              <a:t>.</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4604763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480074"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Welche vier Mandate gibt es? </a:t>
            </a:r>
          </a:p>
          <a:p>
            <a:pPr marL="457200" lvl="1" indent="0">
              <a:buNone/>
            </a:pPr>
            <a:endParaRPr lang="de-DE" sz="4000" dirty="0"/>
          </a:p>
          <a:p>
            <a:pPr lvl="1"/>
            <a:r>
              <a:rPr lang="de-DE" sz="4000" dirty="0"/>
              <a:t>Was darf mit den Ordnungen nicht passieren?</a:t>
            </a:r>
          </a:p>
          <a:p>
            <a:pPr lvl="1"/>
            <a:endParaRPr lang="de-DE" sz="4000" dirty="0"/>
          </a:p>
          <a:p>
            <a:pPr lvl="1"/>
            <a:r>
              <a:rPr lang="de-DE" sz="4000" dirty="0"/>
              <a:t>Warum darf nicht eine Ordnung die andere beherrschen? </a:t>
            </a:r>
          </a:p>
          <a:p>
            <a:pPr lvl="1"/>
            <a:endParaRPr lang="de-DE" sz="4000" dirty="0"/>
          </a:p>
          <a:p>
            <a:pPr lvl="1"/>
            <a:r>
              <a:rPr lang="de-DE" sz="4000" dirty="0"/>
              <a:t>Was fordert dich bei diesem Thema heraus? </a:t>
            </a:r>
          </a:p>
          <a:p>
            <a:pPr lvl="1"/>
            <a:endParaRPr lang="de-DE" sz="4000" dirty="0"/>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7356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178061"/>
            <a:ext cx="6863622" cy="5441522"/>
          </a:xfrm>
        </p:spPr>
        <p:txBody>
          <a:bodyPr>
            <a:normAutofit/>
          </a:bodyPr>
          <a:lstStyle/>
          <a:p>
            <a:pPr marL="0" indent="0">
              <a:buNone/>
            </a:pPr>
            <a:endParaRPr lang="de-DE" sz="3600" dirty="0"/>
          </a:p>
          <a:p>
            <a:r>
              <a:rPr lang="de-DE" sz="5400" dirty="0"/>
              <a:t>Von wem wird eine Marionette beeinflusst?</a:t>
            </a:r>
          </a:p>
        </p:txBody>
      </p:sp>
      <p:pic>
        <p:nvPicPr>
          <p:cNvPr id="1026" name="Picture 2" descr="Marionette, Puppe, Waldsch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583" y="1178061"/>
            <a:ext cx="3569677" cy="535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0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139 </a:t>
            </a:r>
            <a:r>
              <a:rPr lang="de-DE" sz="3600" dirty="0"/>
              <a:t>auf. </a:t>
            </a:r>
          </a:p>
          <a:p>
            <a:r>
              <a:rPr lang="de-DE" sz="3600" dirty="0" err="1"/>
              <a:t>Lies</a:t>
            </a:r>
            <a:r>
              <a:rPr lang="de-DE" sz="3600" dirty="0"/>
              <a:t> Seite 139 „</a:t>
            </a:r>
            <a:r>
              <a:rPr lang="de-DE" sz="3600" i="1" dirty="0"/>
              <a:t>Der Segen des Ruhetags</a:t>
            </a:r>
            <a:r>
              <a:rPr lang="de-DE" sz="3600" dirty="0"/>
              <a:t>“. </a:t>
            </a:r>
            <a:endParaRPr lang="de-DE" sz="3400" dirty="0"/>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0683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C9CD-FA33-9031-1236-3BD3EB7F4F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7AF70C-1405-031A-5A85-565B217A042E}"/>
              </a:ext>
            </a:extLst>
          </p:cNvPr>
          <p:cNvSpPr>
            <a:spLocks noGrp="1"/>
          </p:cNvSpPr>
          <p:nvPr>
            <p:ph type="title"/>
          </p:nvPr>
        </p:nvSpPr>
        <p:spPr>
          <a:xfrm>
            <a:off x="1096230" y="371578"/>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2C2986FB-8DDC-6A3A-C080-A00EF8B52A40}"/>
              </a:ext>
            </a:extLst>
          </p:cNvPr>
          <p:cNvSpPr>
            <a:spLocks noGrp="1"/>
          </p:cNvSpPr>
          <p:nvPr>
            <p:ph idx="1"/>
          </p:nvPr>
        </p:nvSpPr>
        <p:spPr>
          <a:xfrm>
            <a:off x="1096230" y="1178061"/>
            <a:ext cx="10854978"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Welche Rolle spielt der Ruhetag? </a:t>
            </a:r>
          </a:p>
          <a:p>
            <a:pPr marL="457200" lvl="1" indent="0">
              <a:buNone/>
            </a:pPr>
            <a:endParaRPr lang="de-DE" sz="4000" dirty="0"/>
          </a:p>
          <a:p>
            <a:pPr lvl="1"/>
            <a:r>
              <a:rPr lang="de-DE" sz="4000" dirty="0"/>
              <a:t>Inwiefern erinnert er uns an unsere Abhängigkeit von Gott?</a:t>
            </a:r>
          </a:p>
          <a:p>
            <a:pPr lvl="1"/>
            <a:endParaRPr lang="de-DE" sz="4000" dirty="0"/>
          </a:p>
          <a:p>
            <a:pPr lvl="1"/>
            <a:r>
              <a:rPr lang="de-DE" sz="4000" dirty="0"/>
              <a:t>Welche Funktion hat diese Ruhe in deinem Leben? </a:t>
            </a:r>
          </a:p>
          <a:p>
            <a:pPr lvl="1"/>
            <a:endParaRPr lang="de-DE" sz="4000" dirty="0"/>
          </a:p>
          <a:p>
            <a:pPr lvl="1"/>
            <a:r>
              <a:rPr lang="de-DE" sz="4000" dirty="0"/>
              <a:t>Was bedeutet der Ausdruck „heilsamer Störfaktor“? </a:t>
            </a:r>
          </a:p>
          <a:p>
            <a:pPr lvl="1"/>
            <a:endParaRPr lang="de-DE" sz="4000" dirty="0"/>
          </a:p>
          <a:p>
            <a:pPr lvl="1"/>
            <a:endParaRPr lang="de-DE" sz="4000" dirty="0"/>
          </a:p>
        </p:txBody>
      </p:sp>
      <p:pic>
        <p:nvPicPr>
          <p:cNvPr id="5" name="Grafik 4">
            <a:extLst>
              <a:ext uri="{FF2B5EF4-FFF2-40B4-BE49-F238E27FC236}">
                <a16:creationId xmlns:a16="http://schemas.microsoft.com/office/drawing/2014/main" id="{0A9A04BB-960B-E713-4F28-D1DF8CEA7D6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528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0E65D-232D-A491-BD3B-74ED5308DA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C16510-2E2C-5D8F-6C3F-8A05D98F42BE}"/>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58CDBB5F-1F1C-D252-B19D-A92EC91F96D0}"/>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FD3B2794-E64F-6454-A5B8-5552133C4126}"/>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85683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Gott als Quelle und Erfinder des Guten</a:t>
            </a:r>
            <a:br>
              <a:rPr lang="de-DE" sz="7200" dirty="0"/>
            </a:br>
            <a:r>
              <a:rPr lang="de-DE" sz="7200" dirty="0"/>
              <a:t>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114115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18 </a:t>
            </a:r>
            <a:r>
              <a:rPr lang="de-DE" sz="3600" dirty="0"/>
              <a:t>auf. </a:t>
            </a:r>
          </a:p>
          <a:p>
            <a:r>
              <a:rPr lang="de-DE" sz="3600" dirty="0" err="1"/>
              <a:t>Lies</a:t>
            </a:r>
            <a:r>
              <a:rPr lang="de-DE" sz="3600" dirty="0"/>
              <a:t> Seite 18: „</a:t>
            </a:r>
            <a:r>
              <a:rPr lang="de-DE" sz="3600" i="1" dirty="0"/>
              <a:t>Kann es sein,</a:t>
            </a:r>
            <a:r>
              <a:rPr lang="de-DE" sz="3600" b="1" dirty="0"/>
              <a:t> </a:t>
            </a:r>
            <a:r>
              <a:rPr lang="de-DE" sz="3600" dirty="0"/>
              <a:t>…“.</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t>
            </a:r>
            <a:r>
              <a:rPr lang="de-DE" sz="3400" b="1" dirty="0" err="1"/>
              <a:t>a+b</a:t>
            </a:r>
            <a:r>
              <a:rPr lang="de-DE" sz="3400" dirty="0"/>
              <a:t>. </a:t>
            </a:r>
          </a:p>
          <a:p>
            <a:pPr lvl="1"/>
            <a:r>
              <a:rPr lang="de-DE" sz="3400" b="1" dirty="0">
                <a:solidFill>
                  <a:srgbClr val="C00000"/>
                </a:solidFill>
              </a:rPr>
              <a:t>M-Niveau</a:t>
            </a:r>
            <a:r>
              <a:rPr lang="de-DE" sz="3400" dirty="0"/>
              <a:t>: </a:t>
            </a:r>
            <a:r>
              <a:rPr lang="de-DE" sz="3400" b="1" dirty="0"/>
              <a:t>Aufgabe 1 a-c.</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8371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lnSpcReduction="10000"/>
          </a:bodyPr>
          <a:lstStyle/>
          <a:p>
            <a:r>
              <a:rPr lang="de-DE" sz="5400" b="1" dirty="0">
                <a:solidFill>
                  <a:srgbClr val="00B050"/>
                </a:solidFill>
              </a:rPr>
              <a:t>SHARE</a:t>
            </a:r>
            <a:r>
              <a:rPr lang="de-DE" sz="5400" dirty="0">
                <a:solidFill>
                  <a:srgbClr val="00B050"/>
                </a:solidFill>
              </a:rPr>
              <a:t> </a:t>
            </a:r>
          </a:p>
          <a:p>
            <a:pPr lvl="1"/>
            <a:r>
              <a:rPr lang="de-DE" sz="4000" dirty="0"/>
              <a:t>Was fällt beim Lesen der Bibel über Gott auf? </a:t>
            </a:r>
          </a:p>
          <a:p>
            <a:pPr marL="457200" lvl="1" indent="0">
              <a:buNone/>
            </a:pPr>
            <a:endParaRPr lang="de-DE" sz="4000" dirty="0"/>
          </a:p>
          <a:p>
            <a:pPr lvl="1"/>
            <a:r>
              <a:rPr lang="de-DE" sz="4000" dirty="0"/>
              <a:t>Was definiert Gott?</a:t>
            </a:r>
          </a:p>
          <a:p>
            <a:pPr marL="457200" lvl="1" indent="0">
              <a:buNone/>
            </a:pPr>
            <a:endParaRPr lang="de-DE" sz="4000" dirty="0"/>
          </a:p>
          <a:p>
            <a:pPr lvl="1"/>
            <a:r>
              <a:rPr lang="de-DE" sz="4000" dirty="0"/>
              <a:t>Zeige auf, weshalb Gott gut und ohne Sünde ist. </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794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lnSpcReduction="10000"/>
          </a:bodyPr>
          <a:lstStyle/>
          <a:p>
            <a:r>
              <a:rPr lang="de-DE" sz="3600" b="1" dirty="0">
                <a:solidFill>
                  <a:srgbClr val="FF0000"/>
                </a:solidFill>
              </a:rPr>
              <a:t>THINK</a:t>
            </a:r>
          </a:p>
          <a:p>
            <a:pPr lvl="1"/>
            <a:r>
              <a:rPr lang="de-DE" sz="3400" dirty="0"/>
              <a:t>Bearbeite </a:t>
            </a:r>
            <a:r>
              <a:rPr lang="de-DE" sz="3400" b="1" dirty="0"/>
              <a:t>Aufgabe 2</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p>
          <a:p>
            <a:pPr lvl="1"/>
            <a:r>
              <a:rPr lang="de-DE" sz="3400" dirty="0">
                <a:solidFill>
                  <a:schemeClr val="tx1"/>
                </a:solidFill>
              </a:rPr>
              <a:t>Was muss jeder Christ abwägen?</a:t>
            </a:r>
          </a:p>
          <a:p>
            <a:pPr lvl="1"/>
            <a:r>
              <a:rPr lang="de-DE" sz="3400" dirty="0">
                <a:solidFill>
                  <a:schemeClr val="tx1"/>
                </a:solidFill>
              </a:rPr>
              <a:t>Welchen Maßstab nutzt er zur Orientierung? </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718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dirty="0"/>
              <a:t>Prolog</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234032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20 </a:t>
            </a:r>
            <a:r>
              <a:rPr lang="de-DE" sz="3600" dirty="0"/>
              <a:t>auf. </a:t>
            </a:r>
          </a:p>
          <a:p>
            <a:r>
              <a:rPr lang="de-DE" sz="3600" dirty="0" err="1"/>
              <a:t>Lies</a:t>
            </a:r>
            <a:r>
              <a:rPr lang="de-DE" sz="3600" dirty="0"/>
              <a:t> Seite 20–21: „</a:t>
            </a:r>
            <a:r>
              <a:rPr lang="de-DE" sz="3600" i="1" dirty="0"/>
              <a:t>Reicht ein </a:t>
            </a:r>
            <a:r>
              <a:rPr lang="de-DE" sz="3600" dirty="0"/>
              <a:t>…“.</a:t>
            </a:r>
          </a:p>
          <a:p>
            <a:pPr marL="0" indent="0">
              <a:buNone/>
            </a:pPr>
            <a:endParaRPr lang="de-DE" sz="3600" dirty="0"/>
          </a:p>
          <a:p>
            <a:r>
              <a:rPr lang="de-DE" sz="3600" b="1" dirty="0">
                <a:solidFill>
                  <a:srgbClr val="FF0000"/>
                </a:solidFill>
              </a:rPr>
              <a:t>THINK</a:t>
            </a:r>
          </a:p>
          <a:p>
            <a:pPr lvl="1"/>
            <a:r>
              <a:rPr lang="de-DE" sz="3400" dirty="0"/>
              <a:t>Beantworte die Fragen in </a:t>
            </a:r>
            <a:r>
              <a:rPr lang="de-DE" sz="3400" b="1" dirty="0"/>
              <a:t>Aufgabe 3</a:t>
            </a:r>
            <a:r>
              <a:rPr lang="de-DE" sz="3400" dirty="0"/>
              <a:t>. </a:t>
            </a:r>
          </a:p>
          <a:p>
            <a:pPr lvl="2"/>
            <a:r>
              <a:rPr lang="de-DE" sz="3200" b="1" dirty="0">
                <a:solidFill>
                  <a:srgbClr val="92D050"/>
                </a:solidFill>
              </a:rPr>
              <a:t>G-Niveau</a:t>
            </a:r>
            <a:r>
              <a:rPr lang="de-DE" sz="3200" dirty="0"/>
              <a:t>: </a:t>
            </a:r>
            <a:r>
              <a:rPr lang="de-DE" sz="3200" b="1" dirty="0"/>
              <a:t>Aufgabe 3 a-b</a:t>
            </a:r>
            <a:r>
              <a:rPr lang="de-DE" sz="3200" dirty="0"/>
              <a:t>. </a:t>
            </a:r>
          </a:p>
          <a:p>
            <a:pPr lvl="2"/>
            <a:r>
              <a:rPr lang="de-DE" sz="3200" b="1" dirty="0">
                <a:solidFill>
                  <a:srgbClr val="C00000"/>
                </a:solidFill>
              </a:rPr>
              <a:t>M-Niveau</a:t>
            </a:r>
            <a:r>
              <a:rPr lang="de-DE" sz="3200" dirty="0"/>
              <a:t>: </a:t>
            </a:r>
            <a:r>
              <a:rPr lang="de-DE" sz="3200" b="1" dirty="0"/>
              <a:t>Aufgabe 3 a-e + Für die Schnellen. </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6636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Was kann jeder Mensch erkennen? </a:t>
            </a:r>
          </a:p>
          <a:p>
            <a:pPr lvl="1"/>
            <a:r>
              <a:rPr lang="de-DE" sz="4000" dirty="0"/>
              <a:t>Welche Schlussfolgerung ergibt sich daraus? </a:t>
            </a:r>
          </a:p>
          <a:p>
            <a:pPr lvl="1"/>
            <a:r>
              <a:rPr lang="de-DE" sz="4000" dirty="0"/>
              <a:t>Zeige auf, was man unter dem Naturrecht versteht. </a:t>
            </a:r>
          </a:p>
          <a:p>
            <a:pPr lvl="1"/>
            <a:r>
              <a:rPr lang="de-DE" sz="4000" dirty="0"/>
              <a:t>Begründe, weshalb das Naturrecht allein eine Gefahr darstellt.</a:t>
            </a:r>
          </a:p>
          <a:p>
            <a:pPr lvl="1"/>
            <a:r>
              <a:rPr lang="de-DE" sz="4000" dirty="0"/>
              <a:t>Warum kann das Naturrecht nicht der letzte Maßstab sein?</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2222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22 </a:t>
            </a:r>
            <a:r>
              <a:rPr lang="de-DE" sz="3600" dirty="0"/>
              <a:t>auf. </a:t>
            </a:r>
          </a:p>
          <a:p>
            <a:r>
              <a:rPr lang="de-DE" sz="3600" dirty="0" err="1"/>
              <a:t>Lies</a:t>
            </a:r>
            <a:r>
              <a:rPr lang="de-DE" sz="3600" dirty="0"/>
              <a:t> Seite 22–24: „</a:t>
            </a:r>
            <a:r>
              <a:rPr lang="de-DE" sz="3600" i="1" dirty="0"/>
              <a:t>Tugend, Moral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8340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fontScale="92500"/>
          </a:bodyPr>
          <a:lstStyle/>
          <a:p>
            <a:r>
              <a:rPr lang="de-DE" sz="6600" b="1" dirty="0">
                <a:solidFill>
                  <a:srgbClr val="00B050"/>
                </a:solidFill>
              </a:rPr>
              <a:t>SHARE</a:t>
            </a:r>
            <a:r>
              <a:rPr lang="de-DE" sz="6600" dirty="0">
                <a:solidFill>
                  <a:srgbClr val="00B050"/>
                </a:solidFill>
              </a:rPr>
              <a:t> </a:t>
            </a:r>
          </a:p>
          <a:p>
            <a:pPr lvl="1" algn="just"/>
            <a:r>
              <a:rPr lang="de-DE" sz="4000" dirty="0"/>
              <a:t>Nenne weitere Bausteine zur Lebensgestaltung. </a:t>
            </a:r>
          </a:p>
          <a:p>
            <a:pPr marL="457200" lvl="1" indent="0" algn="just">
              <a:buNone/>
            </a:pPr>
            <a:endParaRPr lang="de-DE" sz="4000" dirty="0"/>
          </a:p>
          <a:p>
            <a:pPr lvl="1" algn="just"/>
            <a:r>
              <a:rPr lang="de-DE" sz="4000" dirty="0"/>
              <a:t>Was findet sich in allen Kulturen?</a:t>
            </a:r>
          </a:p>
          <a:p>
            <a:pPr marL="457200" lvl="1" indent="0" algn="just">
              <a:buNone/>
            </a:pPr>
            <a:endParaRPr lang="de-DE" sz="4000" dirty="0"/>
          </a:p>
          <a:p>
            <a:pPr lvl="1" algn="just"/>
            <a:r>
              <a:rPr lang="de-DE" sz="4000" dirty="0"/>
              <a:t>Weshalb ist die Gottesverbindung ein ethischer Handlungsmotivator?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2480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24 </a:t>
            </a:r>
            <a:r>
              <a:rPr lang="de-DE" sz="3600" dirty="0"/>
              <a:t>auf. </a:t>
            </a:r>
          </a:p>
          <a:p>
            <a:r>
              <a:rPr lang="de-DE" sz="3600" dirty="0" err="1"/>
              <a:t>Lies</a:t>
            </a:r>
            <a:r>
              <a:rPr lang="de-DE" sz="3600" dirty="0"/>
              <a:t> Seite 24–25: „</a:t>
            </a:r>
            <a:r>
              <a:rPr lang="de-DE" sz="3600" i="1" dirty="0"/>
              <a:t>Christliche Ethik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5</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13988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lgn="just"/>
            <a:r>
              <a:rPr lang="de-DE" sz="4000" dirty="0"/>
              <a:t>Warum ist christliche Ethik nicht einzuüben? </a:t>
            </a:r>
          </a:p>
          <a:p>
            <a:pPr marL="457200" lvl="1" indent="0" algn="just">
              <a:buNone/>
            </a:pPr>
            <a:endParaRPr lang="de-DE" sz="4000" dirty="0"/>
          </a:p>
          <a:p>
            <a:pPr lvl="1" algn="just"/>
            <a:r>
              <a:rPr lang="de-DE" sz="4000" dirty="0"/>
              <a:t>Skizziere deinen Kreislauf an die Tafel. </a:t>
            </a:r>
          </a:p>
          <a:p>
            <a:pPr marL="457200" lvl="1" indent="0" algn="just">
              <a:buNone/>
            </a:pPr>
            <a:endParaRPr lang="de-DE" sz="4000" dirty="0"/>
          </a:p>
          <a:p>
            <a:pPr lvl="1" algn="just"/>
            <a:r>
              <a:rPr lang="de-DE" sz="4000" dirty="0"/>
              <a:t>Weshalb hilft christliche Ethik?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33045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AE7B-8988-F5BF-AE54-8EAF11921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28D2F-2AC4-3BB2-DE87-F93B96F94DF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3F2D78D2-A5CE-AB09-C75C-7BC0A7B5258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a:t>
            </a:r>
            <a:r>
              <a:rPr lang="de-DE" sz="4800"/>
              <a:t>sich eine Bibel und ein Ordner</a:t>
            </a:r>
            <a:r>
              <a:rPr lang="de-DE" sz="4800" dirty="0"/>
              <a:t>. </a:t>
            </a:r>
          </a:p>
        </p:txBody>
      </p:sp>
      <p:pic>
        <p:nvPicPr>
          <p:cNvPr id="5" name="Grafik 4">
            <a:extLst>
              <a:ext uri="{FF2B5EF4-FFF2-40B4-BE49-F238E27FC236}">
                <a16:creationId xmlns:a16="http://schemas.microsoft.com/office/drawing/2014/main" id="{F44F9973-CFF5-791D-9FD4-FBEC5F424B5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47268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Vorbemerkung</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749669"/>
            <a:ext cx="9688644" cy="4869914"/>
          </a:xfrm>
        </p:spPr>
        <p:txBody>
          <a:bodyPr>
            <a:normAutofit/>
          </a:bodyPr>
          <a:lstStyle/>
          <a:p>
            <a:r>
              <a:rPr lang="de-DE" sz="3600" dirty="0"/>
              <a:t>Die Seiten 27–32 werden nicht thematisiert, da dies in unserem Unterrichtsalltag immer wieder Thema ist. </a:t>
            </a:r>
            <a:endParaRPr lang="de-DE" sz="34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077744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1925831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749669"/>
            <a:ext cx="9688644" cy="4869914"/>
          </a:xfrm>
        </p:spPr>
        <p:txBody>
          <a:bodyPr>
            <a:normAutofit/>
          </a:bodyPr>
          <a:lstStyle/>
          <a:p>
            <a:r>
              <a:rPr lang="de-DE" sz="6000" dirty="0"/>
              <a:t>Warum tut man manchmal Gutes und manchmal auch Falsches? </a:t>
            </a:r>
            <a:endParaRPr lang="de-DE" sz="54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3817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1C469-9F51-D5CA-A37D-3D50D6C224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C3542F-4816-15D3-7235-719A29CF286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B256967F-4BCA-6C0D-FE09-C16445B5C247}"/>
              </a:ext>
            </a:extLst>
          </p:cNvPr>
          <p:cNvSpPr>
            <a:spLocks noGrp="1"/>
          </p:cNvSpPr>
          <p:nvPr>
            <p:ph idx="1"/>
          </p:nvPr>
        </p:nvSpPr>
        <p:spPr>
          <a:xfrm>
            <a:off x="1251677" y="1178061"/>
            <a:ext cx="10423251" cy="5637864"/>
          </a:xfrm>
        </p:spPr>
        <p:txBody>
          <a:bodyPr>
            <a:normAutofit fontScale="92500" lnSpcReduction="20000"/>
          </a:bodyPr>
          <a:lstStyle/>
          <a:p>
            <a:r>
              <a:rPr lang="de-DE" sz="3600" dirty="0"/>
              <a:t>Nimm das Buch zur Hand. </a:t>
            </a:r>
          </a:p>
          <a:p>
            <a:r>
              <a:rPr lang="de-DE" sz="3600" dirty="0"/>
              <a:t>Schreibe auf die Vorderseite deinen Namen. </a:t>
            </a:r>
          </a:p>
          <a:p>
            <a:r>
              <a:rPr lang="de-DE" sz="3600" dirty="0"/>
              <a:t>Blättere nun durch das Buch und verschaffe dir einen Überblick. </a:t>
            </a:r>
          </a:p>
          <a:p>
            <a:pPr marL="0" indent="0">
              <a:buNone/>
            </a:pPr>
            <a:endParaRPr lang="de-DE" sz="1100" dirty="0"/>
          </a:p>
          <a:p>
            <a:r>
              <a:rPr lang="de-DE" sz="3600" b="1" dirty="0">
                <a:solidFill>
                  <a:srgbClr val="FFC000"/>
                </a:solidFill>
              </a:rPr>
              <a:t>PAIR</a:t>
            </a:r>
            <a:r>
              <a:rPr lang="de-DE" sz="3600" dirty="0"/>
              <a:t> </a:t>
            </a:r>
          </a:p>
          <a:p>
            <a:pPr lvl="1"/>
            <a:r>
              <a:rPr lang="de-DE" sz="3600" dirty="0"/>
              <a:t>Besprecht, warum das Buch den Titel „Go(o)d News 4“ trägt. </a:t>
            </a:r>
          </a:p>
          <a:p>
            <a:pPr marL="457200" lvl="1" indent="0">
              <a:buNone/>
            </a:pPr>
            <a:endParaRPr lang="de-DE" sz="1200" dirty="0"/>
          </a:p>
          <a:p>
            <a:r>
              <a:rPr lang="de-DE" sz="3600" b="1" dirty="0">
                <a:solidFill>
                  <a:srgbClr val="00B050"/>
                </a:solidFill>
              </a:rPr>
              <a:t>SHARE </a:t>
            </a:r>
          </a:p>
          <a:p>
            <a:pPr lvl="1"/>
            <a:r>
              <a:rPr lang="de-DE" sz="3600" dirty="0"/>
              <a:t>Lege dar, was der Titel an Bedeutung enthält. </a:t>
            </a:r>
          </a:p>
        </p:txBody>
      </p:sp>
      <p:pic>
        <p:nvPicPr>
          <p:cNvPr id="5" name="Grafik 4">
            <a:extLst>
              <a:ext uri="{FF2B5EF4-FFF2-40B4-BE49-F238E27FC236}">
                <a16:creationId xmlns:a16="http://schemas.microsoft.com/office/drawing/2014/main" id="{0854901B-E670-3C87-A13F-E20474219C20}"/>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58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Gutes Tun</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687832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33 </a:t>
            </a:r>
            <a:r>
              <a:rPr lang="de-DE" sz="3600" dirty="0"/>
              <a:t>auf. </a:t>
            </a:r>
          </a:p>
          <a:p>
            <a:r>
              <a:rPr lang="de-DE" sz="3600" dirty="0" err="1"/>
              <a:t>Lies</a:t>
            </a:r>
            <a:r>
              <a:rPr lang="de-DE" sz="3600" dirty="0"/>
              <a:t> Seite 33–34: „</a:t>
            </a:r>
            <a:r>
              <a:rPr lang="de-DE" sz="3600" i="1" dirty="0"/>
              <a:t>Weshalb mein </a:t>
            </a:r>
            <a:r>
              <a:rPr lang="de-DE" sz="3600" dirty="0"/>
              <a:t>…“.</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a-b</a:t>
            </a:r>
            <a:r>
              <a:rPr lang="de-DE" sz="3400" dirty="0"/>
              <a:t>. </a:t>
            </a:r>
          </a:p>
          <a:p>
            <a:pPr lvl="1"/>
            <a:r>
              <a:rPr lang="de-DE" sz="3400" b="1" dirty="0">
                <a:solidFill>
                  <a:srgbClr val="C00000"/>
                </a:solidFill>
              </a:rPr>
              <a:t>M-Niveau</a:t>
            </a:r>
            <a:r>
              <a:rPr lang="de-DE" sz="3400" dirty="0"/>
              <a:t>: </a:t>
            </a:r>
            <a:r>
              <a:rPr lang="de-DE" sz="3400" b="1" dirty="0"/>
              <a:t>Aufgabe 1 a-d.</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3813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fontScale="85000" lnSpcReduction="10000"/>
          </a:bodyPr>
          <a:lstStyle/>
          <a:p>
            <a:r>
              <a:rPr lang="de-DE" sz="5400" b="1" dirty="0">
                <a:solidFill>
                  <a:srgbClr val="00B050"/>
                </a:solidFill>
              </a:rPr>
              <a:t>SHARE</a:t>
            </a:r>
            <a:r>
              <a:rPr lang="de-DE" sz="5400" dirty="0">
                <a:solidFill>
                  <a:srgbClr val="00B050"/>
                </a:solidFill>
              </a:rPr>
              <a:t> </a:t>
            </a:r>
          </a:p>
          <a:p>
            <a:pPr lvl="1"/>
            <a:r>
              <a:rPr lang="de-DE" sz="4000" dirty="0"/>
              <a:t>Welche Hilfe hat Gott jedem Menschen gegeben? </a:t>
            </a:r>
          </a:p>
          <a:p>
            <a:pPr marL="457200" lvl="1" indent="0">
              <a:buNone/>
            </a:pPr>
            <a:endParaRPr lang="de-DE" sz="4000" dirty="0"/>
          </a:p>
          <a:p>
            <a:pPr lvl="1"/>
            <a:r>
              <a:rPr lang="de-DE" sz="4000" dirty="0"/>
              <a:t>Was macht das Gewissen aus?</a:t>
            </a:r>
          </a:p>
          <a:p>
            <a:pPr marL="457200" lvl="1" indent="0">
              <a:buNone/>
            </a:pPr>
            <a:endParaRPr lang="de-DE" sz="4000" dirty="0"/>
          </a:p>
          <a:p>
            <a:pPr lvl="1"/>
            <a:r>
              <a:rPr lang="de-DE" sz="4000" dirty="0"/>
              <a:t>Von wem wird das Gewissen beeinflusst?</a:t>
            </a:r>
          </a:p>
          <a:p>
            <a:pPr lvl="1"/>
            <a:endParaRPr lang="de-DE" sz="4000" dirty="0"/>
          </a:p>
          <a:p>
            <a:pPr lvl="1"/>
            <a:r>
              <a:rPr lang="de-DE" sz="4000" dirty="0"/>
              <a:t>Was passiert mit dem Gewissen, wenn man Christ wird?</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3333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70000" lnSpcReduction="20000"/>
          </a:bodyPr>
          <a:lstStyle/>
          <a:p>
            <a:r>
              <a:rPr lang="de-DE" sz="3600" dirty="0"/>
              <a:t>Schlage </a:t>
            </a:r>
            <a:r>
              <a:rPr lang="de-DE" sz="3600" b="1" dirty="0"/>
              <a:t>Seite 34 </a:t>
            </a:r>
            <a:r>
              <a:rPr lang="de-DE" sz="3600" dirty="0"/>
              <a:t>auf. </a:t>
            </a:r>
          </a:p>
          <a:p>
            <a:r>
              <a:rPr lang="de-DE" sz="3600" dirty="0" err="1"/>
              <a:t>Lies</a:t>
            </a:r>
            <a:r>
              <a:rPr lang="de-DE" sz="3600" dirty="0"/>
              <a:t> Seite 34–35: „</a:t>
            </a:r>
            <a:r>
              <a:rPr lang="de-DE" sz="3600" i="1" dirty="0"/>
              <a:t>Was ethische Prinzipien</a:t>
            </a:r>
            <a:r>
              <a:rPr lang="de-DE" sz="3600" b="1" dirty="0"/>
              <a:t> </a:t>
            </a:r>
            <a:r>
              <a:rPr lang="de-DE" sz="3600" dirty="0"/>
              <a:t>…“.</a:t>
            </a:r>
          </a:p>
          <a:p>
            <a:pPr marL="0" indent="0">
              <a:buNone/>
            </a:pPr>
            <a:endParaRPr lang="de-DE" sz="3600" dirty="0">
              <a:solidFill>
                <a:schemeClr val="tx1"/>
              </a:solidFill>
            </a:endParaRPr>
          </a:p>
          <a:p>
            <a:r>
              <a:rPr lang="de-DE" sz="3600" b="1" dirty="0">
                <a:solidFill>
                  <a:srgbClr val="FF0000"/>
                </a:solidFill>
              </a:rPr>
              <a:t>THINK</a:t>
            </a:r>
          </a:p>
          <a:p>
            <a:pPr lvl="1"/>
            <a:r>
              <a:rPr lang="de-DE" sz="3400" dirty="0"/>
              <a:t>Bearbeite </a:t>
            </a:r>
            <a:r>
              <a:rPr lang="de-DE" sz="3400" b="1" dirty="0"/>
              <a:t>Aufgabe 2</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p>
          <a:p>
            <a:pPr lvl="1"/>
            <a:r>
              <a:rPr lang="de-DE" sz="3400" dirty="0">
                <a:solidFill>
                  <a:schemeClr val="tx1"/>
                </a:solidFill>
              </a:rPr>
              <a:t>Was sind Prinzipien?</a:t>
            </a:r>
          </a:p>
          <a:p>
            <a:pPr lvl="1"/>
            <a:r>
              <a:rPr lang="de-DE" sz="3400" dirty="0">
                <a:solidFill>
                  <a:schemeClr val="tx1"/>
                </a:solidFill>
              </a:rPr>
              <a:t>Nenne ein Merkmal der christlichen Ethik.</a:t>
            </a:r>
          </a:p>
          <a:p>
            <a:pPr lvl="1"/>
            <a:r>
              <a:rPr lang="de-DE" sz="3400" dirty="0">
                <a:solidFill>
                  <a:schemeClr val="tx1"/>
                </a:solidFill>
              </a:rPr>
              <a:t>Was beschreibt der Begriff Moral?</a:t>
            </a:r>
          </a:p>
          <a:p>
            <a:pPr lvl="1"/>
            <a:endParaRPr lang="de-DE" sz="3400" dirty="0">
              <a:solidFill>
                <a:schemeClr val="tx1"/>
              </a:solidFill>
            </a:endParaRP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10145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35 </a:t>
            </a:r>
            <a:r>
              <a:rPr lang="de-DE" sz="3600" dirty="0"/>
              <a:t>auf. </a:t>
            </a:r>
          </a:p>
          <a:p>
            <a:r>
              <a:rPr lang="de-DE" sz="3600" dirty="0" err="1"/>
              <a:t>Lies</a:t>
            </a:r>
            <a:r>
              <a:rPr lang="de-DE" sz="3600" dirty="0"/>
              <a:t> Seite 35–36: „</a:t>
            </a:r>
            <a:r>
              <a:rPr lang="de-DE" sz="3600" i="1" dirty="0"/>
              <a:t>Was die Zehn Gebote </a:t>
            </a:r>
            <a:r>
              <a:rPr lang="de-DE" sz="3600" dirty="0"/>
              <a:t>…“.</a:t>
            </a:r>
          </a:p>
          <a:p>
            <a:pPr marL="0" indent="0">
              <a:buNone/>
            </a:pPr>
            <a:endParaRPr lang="de-DE" sz="3600" dirty="0"/>
          </a:p>
          <a:p>
            <a:r>
              <a:rPr lang="de-DE" sz="3600" b="1" dirty="0">
                <a:solidFill>
                  <a:srgbClr val="FF0000"/>
                </a:solidFill>
              </a:rPr>
              <a:t>THINK</a:t>
            </a:r>
          </a:p>
          <a:p>
            <a:pPr lvl="1"/>
            <a:r>
              <a:rPr lang="de-DE" sz="3400" dirty="0"/>
              <a:t>Beantworte die Fragen in </a:t>
            </a:r>
            <a:r>
              <a:rPr lang="de-DE" sz="3400" b="1" dirty="0"/>
              <a:t>Aufgabe 3</a:t>
            </a:r>
            <a:r>
              <a:rPr lang="de-DE" sz="3400" dirty="0"/>
              <a:t>. </a:t>
            </a:r>
          </a:p>
          <a:p>
            <a:pPr lvl="2"/>
            <a:r>
              <a:rPr lang="de-DE" sz="3200" b="1" dirty="0">
                <a:solidFill>
                  <a:srgbClr val="92D050"/>
                </a:solidFill>
              </a:rPr>
              <a:t>G-Niveau</a:t>
            </a:r>
            <a:r>
              <a:rPr lang="de-DE" sz="3200" dirty="0"/>
              <a:t>: </a:t>
            </a:r>
            <a:r>
              <a:rPr lang="de-DE" sz="3200" b="1" dirty="0"/>
              <a:t>Aufgabe 3 a-b</a:t>
            </a:r>
            <a:r>
              <a:rPr lang="de-DE" sz="3200" dirty="0"/>
              <a:t>. </a:t>
            </a:r>
          </a:p>
          <a:p>
            <a:pPr lvl="2"/>
            <a:r>
              <a:rPr lang="de-DE" sz="3200" b="1" dirty="0">
                <a:solidFill>
                  <a:srgbClr val="C00000"/>
                </a:solidFill>
              </a:rPr>
              <a:t>M-Niveau</a:t>
            </a:r>
            <a:r>
              <a:rPr lang="de-DE" sz="3200" dirty="0"/>
              <a:t>: </a:t>
            </a:r>
            <a:r>
              <a:rPr lang="de-DE" sz="3200" b="1" dirty="0"/>
              <a:t>Aufgabe 3 a-c.</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201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Was bedeuten die Zehn Gebote für Christen?</a:t>
            </a:r>
          </a:p>
          <a:p>
            <a:pPr lvl="1"/>
            <a:r>
              <a:rPr lang="de-DE" sz="4000" dirty="0"/>
              <a:t>Wie reagiert ein Christ auf die Zehn Gebote? </a:t>
            </a:r>
          </a:p>
          <a:p>
            <a:pPr lvl="1"/>
            <a:r>
              <a:rPr lang="de-DE" sz="4000" dirty="0"/>
              <a:t>Was gilt für eine christliche Ethik?</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2060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36 </a:t>
            </a:r>
            <a:r>
              <a:rPr lang="de-DE" sz="3600" dirty="0"/>
              <a:t>auf. </a:t>
            </a:r>
          </a:p>
          <a:p>
            <a:r>
              <a:rPr lang="de-DE" sz="3600" dirty="0" err="1"/>
              <a:t>Lies</a:t>
            </a:r>
            <a:r>
              <a:rPr lang="de-DE" sz="3600" dirty="0"/>
              <a:t> Seite 36–37: „</a:t>
            </a:r>
            <a:r>
              <a:rPr lang="de-DE" sz="3600" i="1" dirty="0"/>
              <a:t>Warum mein</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983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fontScale="92500" lnSpcReduction="20000"/>
          </a:bodyPr>
          <a:lstStyle/>
          <a:p>
            <a:r>
              <a:rPr lang="de-DE" sz="6600" b="1" dirty="0">
                <a:solidFill>
                  <a:srgbClr val="00B050"/>
                </a:solidFill>
              </a:rPr>
              <a:t>SHARE</a:t>
            </a:r>
            <a:r>
              <a:rPr lang="de-DE" sz="6600" dirty="0">
                <a:solidFill>
                  <a:srgbClr val="00B050"/>
                </a:solidFill>
              </a:rPr>
              <a:t> </a:t>
            </a:r>
          </a:p>
          <a:p>
            <a:pPr lvl="1" algn="just"/>
            <a:r>
              <a:rPr lang="de-DE" sz="4000" dirty="0"/>
              <a:t>Was schenkt Gott einem Christen?</a:t>
            </a:r>
          </a:p>
          <a:p>
            <a:pPr marL="457200" lvl="1" indent="0" algn="just">
              <a:buNone/>
            </a:pPr>
            <a:endParaRPr lang="de-DE" sz="4000" dirty="0"/>
          </a:p>
          <a:p>
            <a:pPr lvl="1" algn="just"/>
            <a:r>
              <a:rPr lang="de-DE" sz="4000" dirty="0"/>
              <a:t>Was zieht einen Christen immer wieder an?</a:t>
            </a:r>
          </a:p>
          <a:p>
            <a:pPr marL="457200" lvl="1" indent="0" algn="just">
              <a:buNone/>
            </a:pPr>
            <a:endParaRPr lang="de-DE" sz="4000" dirty="0"/>
          </a:p>
          <a:p>
            <a:pPr lvl="1" algn="just"/>
            <a:r>
              <a:rPr lang="de-DE" sz="4000" dirty="0"/>
              <a:t>Worauf ist ein Christ ständig angewiesen?</a:t>
            </a:r>
          </a:p>
          <a:p>
            <a:pPr lvl="1" algn="just"/>
            <a:endParaRPr lang="de-DE" sz="4000" dirty="0"/>
          </a:p>
          <a:p>
            <a:pPr lvl="1" algn="just"/>
            <a:r>
              <a:rPr lang="de-DE" sz="4000" dirty="0"/>
              <a:t>Was kennzeichnet das Leben eines Christen im Alltag? </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0926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37 </a:t>
            </a:r>
            <a:r>
              <a:rPr lang="de-DE" sz="3600" dirty="0"/>
              <a:t>auf.</a:t>
            </a:r>
          </a:p>
          <a:p>
            <a:r>
              <a:rPr lang="de-DE" sz="3600" dirty="0" err="1"/>
              <a:t>Lies</a:t>
            </a:r>
            <a:r>
              <a:rPr lang="de-DE" sz="3600" dirty="0"/>
              <a:t> Seite 37–38: „</a:t>
            </a:r>
            <a:r>
              <a:rPr lang="de-DE" sz="3600" i="1" dirty="0"/>
              <a:t>Warum das,</a:t>
            </a:r>
            <a:r>
              <a:rPr lang="de-DE" sz="36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5</a:t>
            </a:r>
            <a:r>
              <a:rPr lang="de-DE" sz="3400" dirty="0"/>
              <a:t>. </a:t>
            </a:r>
          </a:p>
          <a:p>
            <a:pPr marL="457200" lvl="1" indent="0">
              <a:buNone/>
            </a:pPr>
            <a:endParaRPr lang="de-DE" sz="3400" dirty="0"/>
          </a:p>
          <a:p>
            <a:pPr marL="0" indent="0">
              <a:buNone/>
            </a:pPr>
            <a:endParaRPr lang="de-DE" sz="1100" dirty="0"/>
          </a:p>
          <a:p>
            <a:r>
              <a:rPr lang="de-DE" sz="3600" b="1" dirty="0">
                <a:solidFill>
                  <a:srgbClr val="00B050"/>
                </a:solidFill>
              </a:rPr>
              <a:t>SHARE</a:t>
            </a:r>
            <a:r>
              <a:rPr lang="de-DE" sz="3600" dirty="0">
                <a:solidFill>
                  <a:srgbClr val="00B050"/>
                </a:solidFill>
              </a:rPr>
              <a:t> </a:t>
            </a:r>
          </a:p>
          <a:p>
            <a:pPr lvl="1"/>
            <a:r>
              <a:rPr lang="de-DE" sz="3600" dirty="0"/>
              <a:t>Was habt ihr herausgefunden?</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494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b="1" dirty="0">
                <a:solidFill>
                  <a:srgbClr val="FF0000"/>
                </a:solidFill>
              </a:rPr>
              <a:t>THINK</a:t>
            </a:r>
          </a:p>
          <a:p>
            <a:pPr lvl="1"/>
            <a:r>
              <a:rPr lang="de-DE" sz="3400" dirty="0"/>
              <a:t>Bearbeite </a:t>
            </a:r>
            <a:r>
              <a:rPr lang="de-DE" sz="3400" b="1" dirty="0"/>
              <a:t>Aufgabe 6</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p>
          <a:p>
            <a:pPr lvl="1"/>
            <a:endParaRPr lang="de-DE" sz="3600" dirty="0"/>
          </a:p>
          <a:p>
            <a:r>
              <a:rPr lang="de-DE" sz="3600" b="1" dirty="0">
                <a:solidFill>
                  <a:srgbClr val="00B050"/>
                </a:solidFill>
              </a:rPr>
              <a:t>SHARE</a:t>
            </a:r>
            <a:r>
              <a:rPr lang="de-DE" sz="3600" dirty="0">
                <a:solidFill>
                  <a:srgbClr val="00B050"/>
                </a:solidFill>
              </a:rPr>
              <a:t> </a:t>
            </a:r>
          </a:p>
          <a:p>
            <a:pPr lvl="1"/>
            <a:r>
              <a:rPr lang="de-DE" sz="3600" dirty="0"/>
              <a:t>Was verspricht Jesus den Jüngern? </a:t>
            </a:r>
          </a:p>
          <a:p>
            <a:pPr lvl="1"/>
            <a:r>
              <a:rPr lang="de-DE" sz="3600" dirty="0"/>
              <a:t>Wozu sind Christen durch den Heiligen Geist in der Lage? </a:t>
            </a:r>
          </a:p>
          <a:p>
            <a:pPr lvl="1"/>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2879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6CAE-F2F2-2039-9C28-6AC2366A79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2DA90C-2502-7673-91EA-E5671DB7BE91}"/>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3766F076-7B0D-51C1-3505-98C426EFADAC}"/>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7 </a:t>
            </a:r>
            <a:r>
              <a:rPr lang="de-DE" sz="3600" dirty="0"/>
              <a:t>auf. </a:t>
            </a:r>
          </a:p>
          <a:p>
            <a:r>
              <a:rPr lang="de-DE" sz="3600" dirty="0"/>
              <a:t>Wir lesen gemeinsam </a:t>
            </a:r>
            <a:r>
              <a:rPr lang="de-DE" sz="3600" b="1" dirty="0"/>
              <a:t>Seite 7</a:t>
            </a:r>
            <a:r>
              <a:rPr lang="de-DE" sz="3600" dirty="0"/>
              <a:t>. </a:t>
            </a:r>
          </a:p>
          <a:p>
            <a:r>
              <a:rPr lang="de-DE" sz="3600" dirty="0"/>
              <a:t>Nimm das Arbeitsblatt zur Hand und beantworte die Fragen. </a:t>
            </a:r>
          </a:p>
          <a:p>
            <a:pPr lvl="1"/>
            <a:r>
              <a:rPr lang="de-DE" sz="3400" b="1" dirty="0">
                <a:solidFill>
                  <a:srgbClr val="92D050"/>
                </a:solidFill>
              </a:rPr>
              <a:t>G-Niveau</a:t>
            </a:r>
            <a:r>
              <a:rPr lang="de-DE" sz="3400" dirty="0"/>
              <a:t>: </a:t>
            </a:r>
            <a:r>
              <a:rPr lang="de-DE" sz="3400" b="1" dirty="0"/>
              <a:t>Aufgabe 1 a-c</a:t>
            </a:r>
            <a:r>
              <a:rPr lang="de-DE" sz="3400" dirty="0"/>
              <a:t>. </a:t>
            </a:r>
          </a:p>
          <a:p>
            <a:pPr lvl="1"/>
            <a:r>
              <a:rPr lang="de-DE" sz="3400" b="1" dirty="0">
                <a:solidFill>
                  <a:srgbClr val="C00000"/>
                </a:solidFill>
              </a:rPr>
              <a:t>M-Niveau</a:t>
            </a:r>
            <a:r>
              <a:rPr lang="de-DE" sz="3400" dirty="0"/>
              <a:t>: </a:t>
            </a:r>
            <a:r>
              <a:rPr lang="de-DE" sz="3400" b="1" dirty="0"/>
              <a:t>Aufgabe 1 a-e</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3E8DAA7A-9ED4-D1CC-BFEB-ECCFE82433F6}"/>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6618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AE7B-8988-F5BF-AE54-8EAF11921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28D2F-2AC4-3BB2-DE87-F93B96F94DF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3F2D78D2-A5CE-AB09-C75C-7BC0A7B5258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a:t>
            </a:r>
            <a:r>
              <a:rPr lang="de-DE" sz="4800"/>
              <a:t>sich eine Bibel und ein Ordner</a:t>
            </a:r>
            <a:r>
              <a:rPr lang="de-DE" sz="4800" dirty="0"/>
              <a:t>. </a:t>
            </a:r>
          </a:p>
        </p:txBody>
      </p:sp>
      <p:pic>
        <p:nvPicPr>
          <p:cNvPr id="5" name="Grafik 4">
            <a:extLst>
              <a:ext uri="{FF2B5EF4-FFF2-40B4-BE49-F238E27FC236}">
                <a16:creationId xmlns:a16="http://schemas.microsoft.com/office/drawing/2014/main" id="{F44F9973-CFF5-791D-9FD4-FBEC5F424B5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246832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1467731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749669"/>
            <a:ext cx="9688644" cy="4869914"/>
          </a:xfrm>
        </p:spPr>
        <p:txBody>
          <a:bodyPr>
            <a:normAutofit lnSpcReduction="10000"/>
          </a:bodyPr>
          <a:lstStyle/>
          <a:p>
            <a:r>
              <a:rPr lang="de-DE" sz="3600" dirty="0"/>
              <a:t>Schlage </a:t>
            </a:r>
            <a:r>
              <a:rPr lang="de-DE" sz="3600" b="1" dirty="0"/>
              <a:t>Seite 41 </a:t>
            </a:r>
            <a:r>
              <a:rPr lang="de-DE" sz="3600" dirty="0"/>
              <a:t>auf. </a:t>
            </a:r>
          </a:p>
          <a:p>
            <a:r>
              <a:rPr lang="de-DE" sz="3600" dirty="0"/>
              <a:t>Wir lesen die </a:t>
            </a:r>
            <a:r>
              <a:rPr lang="de-DE" sz="3600" b="1" dirty="0"/>
              <a:t>Einführung</a:t>
            </a:r>
            <a:r>
              <a:rPr lang="de-DE" sz="3600" dirty="0"/>
              <a:t>. </a:t>
            </a:r>
            <a:r>
              <a:rPr lang="de-DE" sz="3400" dirty="0"/>
              <a:t>Markiere in </a:t>
            </a:r>
            <a:r>
              <a:rPr lang="de-DE" sz="3400" b="1" dirty="0">
                <a:solidFill>
                  <a:srgbClr val="FFC000"/>
                </a:solidFill>
              </a:rPr>
              <a:t>Gelb</a:t>
            </a:r>
            <a:r>
              <a:rPr lang="de-DE" sz="3400" dirty="0"/>
              <a:t>: </a:t>
            </a:r>
          </a:p>
          <a:p>
            <a:pPr lvl="1"/>
            <a:r>
              <a:rPr lang="de-DE" sz="3200" dirty="0"/>
              <a:t>Was liegt der christlichen Ethik zugrunde (S. 41)?</a:t>
            </a:r>
          </a:p>
          <a:p>
            <a:pPr lvl="1"/>
            <a:r>
              <a:rPr lang="de-DE" sz="3200" dirty="0"/>
              <a:t>Was meint der Mensch, das er überwinden könne </a:t>
            </a:r>
            <a:br>
              <a:rPr lang="de-DE" sz="3200" dirty="0"/>
            </a:br>
            <a:r>
              <a:rPr lang="de-DE" sz="3200" dirty="0"/>
              <a:t>(S. 42)?   </a:t>
            </a:r>
          </a:p>
          <a:p>
            <a:endParaRPr lang="de-DE" sz="3600" dirty="0"/>
          </a:p>
          <a:p>
            <a:r>
              <a:rPr lang="de-DE" sz="3600" b="1" dirty="0">
                <a:solidFill>
                  <a:srgbClr val="00B050"/>
                </a:solidFill>
              </a:rPr>
              <a:t>SHARE</a:t>
            </a:r>
            <a:r>
              <a:rPr lang="de-DE" sz="3600" dirty="0"/>
              <a:t> </a:t>
            </a:r>
          </a:p>
          <a:p>
            <a:pPr lvl="1"/>
            <a:r>
              <a:rPr lang="de-DE" sz="3400" dirty="0"/>
              <a:t>Lest eure Unterstreichungen vor. </a:t>
            </a:r>
          </a:p>
          <a:p>
            <a:pPr lvl="1"/>
            <a:endParaRPr lang="de-DE" sz="34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8942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Braucht man Gott?</a:t>
            </a:r>
            <a:br>
              <a:rPr lang="de-DE" sz="7200" dirty="0"/>
            </a:br>
            <a:r>
              <a:rPr lang="de-DE" sz="7200" dirty="0"/>
              <a:t>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382080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42 </a:t>
            </a:r>
            <a:r>
              <a:rPr lang="de-DE" sz="3600" dirty="0"/>
              <a:t>auf. </a:t>
            </a:r>
          </a:p>
          <a:p>
            <a:r>
              <a:rPr lang="de-DE" sz="3600" dirty="0" err="1"/>
              <a:t>Lies</a:t>
            </a:r>
            <a:r>
              <a:rPr lang="de-DE" sz="3600" dirty="0"/>
              <a:t> Seite 42–43: „</a:t>
            </a:r>
            <a:r>
              <a:rPr lang="de-DE" sz="3600" i="1" dirty="0"/>
              <a:t>Tue,</a:t>
            </a:r>
            <a:r>
              <a:rPr lang="de-DE" sz="3600" b="1" dirty="0"/>
              <a:t> </a:t>
            </a:r>
            <a:r>
              <a:rPr lang="de-DE" sz="3600" dirty="0"/>
              <a:t>…“.</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a-b</a:t>
            </a:r>
            <a:r>
              <a:rPr lang="de-DE" sz="3400" dirty="0"/>
              <a:t>. </a:t>
            </a:r>
          </a:p>
          <a:p>
            <a:pPr lvl="1"/>
            <a:r>
              <a:rPr lang="de-DE" sz="3400" b="1" dirty="0">
                <a:solidFill>
                  <a:srgbClr val="C00000"/>
                </a:solidFill>
              </a:rPr>
              <a:t>M-Niveau</a:t>
            </a:r>
            <a:r>
              <a:rPr lang="de-DE" sz="3400" dirty="0"/>
              <a:t>: </a:t>
            </a:r>
            <a:r>
              <a:rPr lang="de-DE" sz="3400" b="1" dirty="0"/>
              <a:t>Aufgabe 1 a-d.</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7543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fontScale="92500" lnSpcReduction="20000"/>
          </a:bodyPr>
          <a:lstStyle/>
          <a:p>
            <a:r>
              <a:rPr lang="de-DE" sz="5400" b="1" dirty="0">
                <a:solidFill>
                  <a:srgbClr val="00B050"/>
                </a:solidFill>
              </a:rPr>
              <a:t>SHARE</a:t>
            </a:r>
            <a:r>
              <a:rPr lang="de-DE" sz="5400" dirty="0">
                <a:solidFill>
                  <a:srgbClr val="00B050"/>
                </a:solidFill>
              </a:rPr>
              <a:t> </a:t>
            </a:r>
          </a:p>
          <a:p>
            <a:pPr lvl="1"/>
            <a:r>
              <a:rPr lang="de-DE" sz="4000" dirty="0"/>
              <a:t>Was hast du angekreuzt? </a:t>
            </a:r>
          </a:p>
          <a:p>
            <a:pPr marL="457200" lvl="1" indent="0">
              <a:buNone/>
            </a:pPr>
            <a:endParaRPr lang="de-DE" sz="4000" dirty="0"/>
          </a:p>
          <a:p>
            <a:pPr lvl="1"/>
            <a:r>
              <a:rPr lang="de-DE" sz="4000" dirty="0"/>
              <a:t>Was ist rot unterstrichen?</a:t>
            </a:r>
          </a:p>
          <a:p>
            <a:pPr marL="457200" lvl="1" indent="0">
              <a:buNone/>
            </a:pPr>
            <a:endParaRPr lang="de-DE" sz="4000" dirty="0"/>
          </a:p>
          <a:p>
            <a:pPr lvl="1"/>
            <a:r>
              <a:rPr lang="de-DE" sz="4000" dirty="0"/>
              <a:t>Weshalb lehnt man normative Verbindlichkeit ab?</a:t>
            </a:r>
          </a:p>
          <a:p>
            <a:pPr lvl="1"/>
            <a:endParaRPr lang="de-DE" sz="4000" dirty="0"/>
          </a:p>
          <a:p>
            <a:pPr lvl="1"/>
            <a:r>
              <a:rPr lang="de-DE" sz="4000" dirty="0"/>
              <a:t>Begründe, warum Christen die Situationsethik nicht befürworten. </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44422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b="1" dirty="0">
                <a:solidFill>
                  <a:srgbClr val="FF0000"/>
                </a:solidFill>
              </a:rPr>
              <a:t>THINK</a:t>
            </a:r>
          </a:p>
          <a:p>
            <a:pPr lvl="1"/>
            <a:r>
              <a:rPr lang="de-DE" sz="3400" dirty="0"/>
              <a:t>Bearbeite </a:t>
            </a:r>
            <a:r>
              <a:rPr lang="de-DE" sz="3400" b="1" dirty="0"/>
              <a:t>Aufgabe 2</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p>
          <a:p>
            <a:pPr lvl="1"/>
            <a:r>
              <a:rPr lang="de-DE" sz="3400" dirty="0">
                <a:solidFill>
                  <a:schemeClr val="tx1"/>
                </a:solidFill>
              </a:rPr>
              <a:t>Wovor warnt die Bibel?</a:t>
            </a:r>
          </a:p>
          <a:p>
            <a:pPr lvl="1"/>
            <a:r>
              <a:rPr lang="de-DE" sz="3400" dirty="0">
                <a:solidFill>
                  <a:schemeClr val="tx1"/>
                </a:solidFill>
              </a:rPr>
              <a:t>Wie beschreibt das AT einen hochmütigen Menschen? </a:t>
            </a:r>
          </a:p>
          <a:p>
            <a:pPr lvl="1"/>
            <a:r>
              <a:rPr lang="de-DE" sz="3400" dirty="0">
                <a:solidFill>
                  <a:schemeClr val="tx1"/>
                </a:solidFill>
              </a:rPr>
              <a:t>Was müssen Christen hinsichtlich ihrer Kultur bedenken?</a:t>
            </a:r>
          </a:p>
          <a:p>
            <a:pPr lvl="1"/>
            <a:endParaRPr lang="de-DE" sz="3400" dirty="0">
              <a:solidFill>
                <a:schemeClr val="tx1"/>
              </a:solidFill>
            </a:endParaRP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2402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46 </a:t>
            </a:r>
            <a:r>
              <a:rPr lang="de-DE" sz="3600" dirty="0"/>
              <a:t>auf. </a:t>
            </a:r>
          </a:p>
          <a:p>
            <a:r>
              <a:rPr lang="de-DE" sz="3600" dirty="0" err="1"/>
              <a:t>Lies</a:t>
            </a:r>
            <a:r>
              <a:rPr lang="de-DE" sz="3600" dirty="0"/>
              <a:t> Seite 46–47: „</a:t>
            </a:r>
            <a:r>
              <a:rPr lang="de-DE" sz="3600" i="1" dirty="0"/>
              <a:t>Warum </a:t>
            </a:r>
            <a:r>
              <a:rPr lang="de-DE" sz="3600" dirty="0"/>
              <a:t>…?“.</a:t>
            </a:r>
          </a:p>
          <a:p>
            <a:pPr marL="0" indent="0">
              <a:buNone/>
            </a:pPr>
            <a:endParaRPr lang="de-DE" sz="3600" dirty="0"/>
          </a:p>
          <a:p>
            <a:r>
              <a:rPr lang="de-DE" sz="3600" b="1" dirty="0">
                <a:solidFill>
                  <a:srgbClr val="FF0000"/>
                </a:solidFill>
              </a:rPr>
              <a:t>THINK</a:t>
            </a:r>
          </a:p>
          <a:p>
            <a:pPr lvl="1"/>
            <a:r>
              <a:rPr lang="de-DE" sz="3400" dirty="0"/>
              <a:t>Beantworte die Fragen in </a:t>
            </a:r>
            <a:r>
              <a:rPr lang="de-DE" sz="3400" b="1" dirty="0"/>
              <a:t>Aufgabe 3</a:t>
            </a:r>
            <a:r>
              <a:rPr lang="de-DE" sz="3400" dirty="0"/>
              <a:t>. </a:t>
            </a:r>
          </a:p>
          <a:p>
            <a:pPr lvl="2"/>
            <a:r>
              <a:rPr lang="de-DE" sz="3200" b="1" dirty="0">
                <a:solidFill>
                  <a:srgbClr val="92D050"/>
                </a:solidFill>
              </a:rPr>
              <a:t>G-Niveau</a:t>
            </a:r>
            <a:r>
              <a:rPr lang="de-DE" sz="3200" dirty="0"/>
              <a:t>: </a:t>
            </a:r>
            <a:r>
              <a:rPr lang="de-DE" sz="3200" b="1" dirty="0"/>
              <a:t>Aufgabe 3 a-b</a:t>
            </a:r>
            <a:r>
              <a:rPr lang="de-DE" sz="3200" dirty="0"/>
              <a:t>. </a:t>
            </a:r>
          </a:p>
          <a:p>
            <a:pPr lvl="2"/>
            <a:r>
              <a:rPr lang="de-DE" sz="3200" b="1" dirty="0">
                <a:solidFill>
                  <a:srgbClr val="C00000"/>
                </a:solidFill>
              </a:rPr>
              <a:t>M-Niveau</a:t>
            </a:r>
            <a:r>
              <a:rPr lang="de-DE" sz="3200" dirty="0"/>
              <a:t>: </a:t>
            </a:r>
            <a:r>
              <a:rPr lang="de-DE" sz="3200" b="1" dirty="0"/>
              <a:t>Aufgabe 3 a-e.</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2542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Wie entscheidet ein Tier? </a:t>
            </a:r>
          </a:p>
          <a:p>
            <a:pPr lvl="1"/>
            <a:r>
              <a:rPr lang="de-DE" sz="4000" dirty="0"/>
              <a:t>Was ist der Mensch im Vergleich zum Tier? </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174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47 </a:t>
            </a:r>
            <a:r>
              <a:rPr lang="de-DE" sz="3600" dirty="0"/>
              <a:t>auf. </a:t>
            </a:r>
          </a:p>
          <a:p>
            <a:r>
              <a:rPr lang="de-DE" sz="3600" dirty="0" err="1"/>
              <a:t>Lies</a:t>
            </a:r>
            <a:r>
              <a:rPr lang="de-DE" sz="3600" dirty="0"/>
              <a:t> Seite 47–48: „</a:t>
            </a:r>
            <a:r>
              <a:rPr lang="de-DE" sz="3600" i="1" dirty="0"/>
              <a:t>Verwaschene Ethik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2383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F4D8C-1E74-6B9A-4103-CE58B1221B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AC0941-1958-35FE-89BA-93FA4B384304}"/>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6DEF80BB-5B2B-7DD2-D8E5-21E40FAD6C8D}"/>
              </a:ext>
            </a:extLst>
          </p:cNvPr>
          <p:cNvSpPr>
            <a:spLocks noGrp="1"/>
          </p:cNvSpPr>
          <p:nvPr>
            <p:ph idx="1"/>
          </p:nvPr>
        </p:nvSpPr>
        <p:spPr>
          <a:xfrm>
            <a:off x="1251678" y="1178061"/>
            <a:ext cx="10178322" cy="5637864"/>
          </a:xfrm>
        </p:spPr>
        <p:txBody>
          <a:bodyPr>
            <a:normAutofit/>
          </a:bodyPr>
          <a:lstStyle/>
          <a:p>
            <a:r>
              <a:rPr lang="de-DE" sz="4000" b="1" dirty="0">
                <a:solidFill>
                  <a:srgbClr val="00B050"/>
                </a:solidFill>
              </a:rPr>
              <a:t>SHARE</a:t>
            </a:r>
            <a:r>
              <a:rPr lang="de-DE" sz="4000" dirty="0">
                <a:solidFill>
                  <a:srgbClr val="00B050"/>
                </a:solidFill>
              </a:rPr>
              <a:t> </a:t>
            </a:r>
          </a:p>
          <a:p>
            <a:pPr lvl="1"/>
            <a:r>
              <a:rPr lang="de-DE" sz="2800" dirty="0"/>
              <a:t>Stelle dar, was du unter einem „verantwortlichen Umgang“ verstehst. </a:t>
            </a:r>
          </a:p>
          <a:p>
            <a:pPr lvl="1"/>
            <a:r>
              <a:rPr lang="de-DE" sz="2800" dirty="0"/>
              <a:t>Wie hast du die folgenden Begriffe erklärt? </a:t>
            </a:r>
          </a:p>
          <a:p>
            <a:pPr lvl="2"/>
            <a:r>
              <a:rPr lang="de-DE" sz="2400" dirty="0"/>
              <a:t>Gutes wünschen.</a:t>
            </a:r>
          </a:p>
          <a:p>
            <a:pPr lvl="2"/>
            <a:r>
              <a:rPr lang="de-DE" sz="2400" dirty="0"/>
              <a:t>Gutes sagen.</a:t>
            </a:r>
          </a:p>
          <a:p>
            <a:pPr lvl="2"/>
            <a:r>
              <a:rPr lang="de-DE" sz="2400" dirty="0"/>
              <a:t>Gutes tun</a:t>
            </a:r>
          </a:p>
          <a:p>
            <a:pPr lvl="1"/>
            <a:r>
              <a:rPr lang="de-DE" sz="2800" dirty="0"/>
              <a:t>Was versteht man in der Theologie unter „Ethik“? </a:t>
            </a:r>
          </a:p>
          <a:p>
            <a:pPr lvl="1"/>
            <a:r>
              <a:rPr lang="de-DE" sz="2800" dirty="0"/>
              <a:t>Erkläre, was die Autoren unter „christlicher Ethik“ verstehen!</a:t>
            </a:r>
          </a:p>
          <a:p>
            <a:pPr lvl="1"/>
            <a:r>
              <a:rPr lang="de-DE" sz="2800" dirty="0"/>
              <a:t>Welches Ziel verfolgt „biblische Ethik“? </a:t>
            </a:r>
          </a:p>
        </p:txBody>
      </p:sp>
      <p:pic>
        <p:nvPicPr>
          <p:cNvPr id="5" name="Grafik 4">
            <a:extLst>
              <a:ext uri="{FF2B5EF4-FFF2-40B4-BE49-F238E27FC236}">
                <a16:creationId xmlns:a16="http://schemas.microsoft.com/office/drawing/2014/main" id="{6A746BB1-AACA-9A44-1D73-EAE985873305}"/>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139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lgn="just"/>
            <a:r>
              <a:rPr lang="de-DE" sz="4000" dirty="0"/>
              <a:t>Was passiert, wenn Jesus abgelehnt wird? </a:t>
            </a:r>
          </a:p>
          <a:p>
            <a:pPr marL="457200" lvl="1" indent="0" algn="just">
              <a:buNone/>
            </a:pPr>
            <a:endParaRPr lang="de-DE" sz="4000" dirty="0"/>
          </a:p>
          <a:p>
            <a:pPr lvl="1" algn="just"/>
            <a:r>
              <a:rPr lang="de-DE" sz="4000" dirty="0"/>
              <a:t>Was meint Ratzinger?</a:t>
            </a:r>
          </a:p>
          <a:p>
            <a:pPr marL="457200" lvl="1" indent="0" algn="just">
              <a:buNone/>
            </a:pPr>
            <a:endParaRPr lang="de-DE" sz="4000" dirty="0"/>
          </a:p>
          <a:p>
            <a:pPr lvl="1"/>
            <a:r>
              <a:rPr lang="de-DE" sz="4000" dirty="0"/>
              <a:t>Zähle Merkmale der „Diktatur des Relativismus“ auf.</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7774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b="1" dirty="0">
                <a:solidFill>
                  <a:srgbClr val="FF0000"/>
                </a:solidFill>
              </a:rPr>
              <a:t>THINK</a:t>
            </a:r>
          </a:p>
          <a:p>
            <a:pPr lvl="1"/>
            <a:r>
              <a:rPr lang="de-DE" sz="3400" dirty="0"/>
              <a:t>Bearbeite </a:t>
            </a:r>
            <a:r>
              <a:rPr lang="de-DE" sz="3400" b="1" dirty="0"/>
              <a:t>Aufgabe 5</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lvl="1"/>
            <a:endParaRPr lang="de-DE" sz="3600" dirty="0"/>
          </a:p>
          <a:p>
            <a:r>
              <a:rPr lang="de-DE" sz="3600" b="1" dirty="0">
                <a:solidFill>
                  <a:srgbClr val="00B050"/>
                </a:solidFill>
              </a:rPr>
              <a:t>SHARE</a:t>
            </a:r>
            <a:r>
              <a:rPr lang="de-DE" sz="3600" dirty="0">
                <a:solidFill>
                  <a:srgbClr val="00B050"/>
                </a:solidFill>
              </a:rPr>
              <a:t> </a:t>
            </a:r>
          </a:p>
          <a:p>
            <a:pPr lvl="1"/>
            <a:r>
              <a:rPr lang="de-DE" sz="3600" dirty="0"/>
              <a:t>Was meinst du zu dem Statement?</a:t>
            </a:r>
          </a:p>
          <a:p>
            <a:pPr lvl="1"/>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19160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AE7B-8988-F5BF-AE54-8EAF11921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28D2F-2AC4-3BB2-DE87-F93B96F94DF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3F2D78D2-A5CE-AB09-C75C-7BC0A7B5258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F44F9973-CFF5-791D-9FD4-FBEC5F424B5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700313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923444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sp>
        <p:nvSpPr>
          <p:cNvPr id="3" name="Inhaltsplatzhalter 2">
            <a:extLst>
              <a:ext uri="{FF2B5EF4-FFF2-40B4-BE49-F238E27FC236}">
                <a16:creationId xmlns:a16="http://schemas.microsoft.com/office/drawing/2014/main" id="{8E0CAA62-92AB-F6D9-2A27-0E8E231477A9}"/>
              </a:ext>
            </a:extLst>
          </p:cNvPr>
          <p:cNvSpPr>
            <a:spLocks noGrp="1"/>
          </p:cNvSpPr>
          <p:nvPr>
            <p:ph idx="1"/>
          </p:nvPr>
        </p:nvSpPr>
        <p:spPr>
          <a:xfrm>
            <a:off x="1251678" y="1822385"/>
            <a:ext cx="9688644" cy="4797198"/>
          </a:xfrm>
        </p:spPr>
        <p:txBody>
          <a:bodyPr>
            <a:normAutofit/>
          </a:bodyPr>
          <a:lstStyle/>
          <a:p>
            <a:pPr marL="0" indent="0">
              <a:buNone/>
            </a:pPr>
            <a:r>
              <a:rPr lang="de-DE" sz="6000" i="1" dirty="0"/>
              <a:t>Um Gutes zu tun, brauche ich keinen Gott!</a:t>
            </a:r>
            <a:br>
              <a:rPr lang="de-DE" sz="6000" i="1" dirty="0"/>
            </a:br>
            <a:r>
              <a:rPr lang="de-DE" sz="6000" dirty="0"/>
              <a:t>Nimm Stellung zu dieser Behauptung. </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6716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braucht man Gott ?</a:t>
            </a:r>
            <a:br>
              <a:rPr lang="de-DE" sz="7200" dirty="0"/>
            </a:br>
            <a:r>
              <a:rPr lang="de-DE" sz="7200" dirty="0"/>
              <a:t>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1424001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49 </a:t>
            </a:r>
            <a:r>
              <a:rPr lang="de-DE" sz="3600" dirty="0"/>
              <a:t>auf. </a:t>
            </a:r>
          </a:p>
          <a:p>
            <a:r>
              <a:rPr lang="de-DE" sz="3600" dirty="0" err="1"/>
              <a:t>Lies</a:t>
            </a:r>
            <a:r>
              <a:rPr lang="de-DE" sz="3600" dirty="0"/>
              <a:t> Seite 49–50: „</a:t>
            </a:r>
            <a:r>
              <a:rPr lang="de-DE" sz="3600" i="1" dirty="0"/>
              <a:t>Wieso die </a:t>
            </a:r>
            <a:r>
              <a:rPr lang="de-DE" sz="3600" dirty="0"/>
              <a:t>…“.</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a-c</a:t>
            </a:r>
            <a:r>
              <a:rPr lang="de-DE" sz="3400" dirty="0"/>
              <a:t>. </a:t>
            </a:r>
          </a:p>
          <a:p>
            <a:pPr lvl="1"/>
            <a:r>
              <a:rPr lang="de-DE" sz="3400" b="1" dirty="0">
                <a:solidFill>
                  <a:srgbClr val="C00000"/>
                </a:solidFill>
              </a:rPr>
              <a:t>M-Niveau</a:t>
            </a:r>
            <a:r>
              <a:rPr lang="de-DE" sz="3400" dirty="0"/>
              <a:t>: </a:t>
            </a:r>
            <a:r>
              <a:rPr lang="de-DE" sz="3400" b="1" dirty="0"/>
              <a:t>Aufgabe 1 a-e.</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1408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fontScale="77500" lnSpcReduction="20000"/>
          </a:bodyPr>
          <a:lstStyle/>
          <a:p>
            <a:r>
              <a:rPr lang="de-DE" sz="5400" b="1" dirty="0">
                <a:solidFill>
                  <a:srgbClr val="00B050"/>
                </a:solidFill>
              </a:rPr>
              <a:t>SHARE</a:t>
            </a:r>
            <a:r>
              <a:rPr lang="de-DE" sz="5400" dirty="0">
                <a:solidFill>
                  <a:srgbClr val="00B050"/>
                </a:solidFill>
              </a:rPr>
              <a:t> </a:t>
            </a:r>
          </a:p>
          <a:p>
            <a:pPr lvl="1"/>
            <a:r>
              <a:rPr lang="de-DE" sz="4000" dirty="0"/>
              <a:t>In welchen Evangelien steht die Bergpredigt? </a:t>
            </a:r>
          </a:p>
          <a:p>
            <a:pPr marL="457200" lvl="1" indent="0">
              <a:buNone/>
            </a:pPr>
            <a:endParaRPr lang="de-DE" sz="4000" dirty="0"/>
          </a:p>
          <a:p>
            <a:pPr lvl="1"/>
            <a:r>
              <a:rPr lang="de-DE" sz="4000" dirty="0"/>
              <a:t>Wer beruft sich wann auf die Bergpredigt?</a:t>
            </a:r>
          </a:p>
          <a:p>
            <a:pPr marL="457200" lvl="1" indent="0">
              <a:buNone/>
            </a:pPr>
            <a:endParaRPr lang="de-DE" sz="4000" dirty="0"/>
          </a:p>
          <a:p>
            <a:pPr lvl="1"/>
            <a:r>
              <a:rPr lang="de-DE" sz="4000" dirty="0"/>
              <a:t>An wen richtet sich die Bergpredigt vorrangig? </a:t>
            </a:r>
          </a:p>
          <a:p>
            <a:pPr lvl="1"/>
            <a:endParaRPr lang="de-DE" sz="4000" dirty="0"/>
          </a:p>
          <a:p>
            <a:pPr lvl="1"/>
            <a:r>
              <a:rPr lang="de-DE" sz="4000" dirty="0"/>
              <a:t>Womit stattet Jesus seine Jünger aus?</a:t>
            </a:r>
          </a:p>
          <a:p>
            <a:pPr lvl="1"/>
            <a:endParaRPr lang="de-DE" sz="4000" dirty="0"/>
          </a:p>
          <a:p>
            <a:pPr lvl="1"/>
            <a:r>
              <a:rPr lang="de-DE" sz="4000" dirty="0"/>
              <a:t>Was ist die Bergpredigt nicht? </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4698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4A6FA-8B05-BEAC-8C4A-ECD7E975AB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F9696-2F13-FF72-81CD-F696A981017B}"/>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4FB9A7CA-FEC5-9E83-6C8A-6E7089E71D91}"/>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52 </a:t>
            </a:r>
            <a:r>
              <a:rPr lang="de-DE" sz="3600" dirty="0"/>
              <a:t>auf. </a:t>
            </a:r>
          </a:p>
          <a:p>
            <a:r>
              <a:rPr lang="de-DE" sz="3600" dirty="0" err="1"/>
              <a:t>Lies</a:t>
            </a:r>
            <a:r>
              <a:rPr lang="de-DE" sz="3600" dirty="0"/>
              <a:t> Seite 52–53: „</a:t>
            </a:r>
            <a:r>
              <a:rPr lang="de-DE" sz="3600" i="1" dirty="0"/>
              <a:t>Wenn das Gute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2</a:t>
            </a:r>
            <a:r>
              <a:rPr lang="de-DE" sz="3400" dirty="0"/>
              <a:t>.</a:t>
            </a:r>
          </a:p>
          <a:p>
            <a:pPr marL="457200" lvl="1" indent="0">
              <a:buNone/>
            </a:pPr>
            <a:endParaRPr lang="de-DE" sz="1100" dirty="0"/>
          </a:p>
          <a:p>
            <a:pPr marL="457200" lvl="1"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D90CB50B-726F-B9A1-6378-DEBEDB62892F}"/>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3026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55AF6-9307-C8F5-E403-FBB4C4A122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4D41B1-F2BE-8AE2-764F-87D954D41434}"/>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188E0433-5864-8A7F-A256-A156E5478833}"/>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Weshalb spricht man bei christlicher Ethik von Glaubensethik?</a:t>
            </a:r>
          </a:p>
          <a:p>
            <a:pPr lvl="1"/>
            <a:r>
              <a:rPr lang="de-DE" sz="4000" dirty="0"/>
              <a:t>Was treibt den Christen an, Gutes zu tun? </a:t>
            </a:r>
          </a:p>
          <a:p>
            <a:pPr lvl="1"/>
            <a:r>
              <a:rPr lang="de-DE" sz="4000" dirty="0"/>
              <a:t>In welcher Haltung lebt ein Christ wem gegenüber? </a:t>
            </a:r>
          </a:p>
        </p:txBody>
      </p:sp>
      <p:pic>
        <p:nvPicPr>
          <p:cNvPr id="5" name="Grafik 4">
            <a:extLst>
              <a:ext uri="{FF2B5EF4-FFF2-40B4-BE49-F238E27FC236}">
                <a16:creationId xmlns:a16="http://schemas.microsoft.com/office/drawing/2014/main" id="{2426AE9A-7354-E415-9960-E2BF145B48F4}"/>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27443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8 </a:t>
            </a:r>
            <a:r>
              <a:rPr lang="de-DE" sz="3600" dirty="0"/>
              <a:t>auf. </a:t>
            </a:r>
          </a:p>
          <a:p>
            <a:r>
              <a:rPr lang="de-DE" sz="3600" dirty="0" err="1"/>
              <a:t>Lies</a:t>
            </a:r>
            <a:r>
              <a:rPr lang="de-DE" sz="3600" dirty="0"/>
              <a:t> Seite 8–9 „… Wirtschaftsethik (10). </a:t>
            </a:r>
          </a:p>
          <a:p>
            <a:r>
              <a:rPr lang="de-DE" sz="3600" dirty="0"/>
              <a:t>Beantworte die Fragen in </a:t>
            </a:r>
            <a:r>
              <a:rPr lang="de-DE" sz="3600" b="1" dirty="0"/>
              <a:t>Aufgabe 2</a:t>
            </a:r>
            <a:r>
              <a:rPr lang="de-DE" sz="3600" dirty="0"/>
              <a:t>. </a:t>
            </a:r>
          </a:p>
          <a:p>
            <a:pPr lvl="1"/>
            <a:r>
              <a:rPr lang="de-DE" sz="3400" b="1" dirty="0">
                <a:solidFill>
                  <a:srgbClr val="92D050"/>
                </a:solidFill>
              </a:rPr>
              <a:t>G-Niveau</a:t>
            </a:r>
            <a:r>
              <a:rPr lang="de-DE" sz="3400" dirty="0"/>
              <a:t>: </a:t>
            </a:r>
            <a:r>
              <a:rPr lang="de-DE" sz="3400" b="1" dirty="0"/>
              <a:t>Aufgabe 2 </a:t>
            </a:r>
            <a:r>
              <a:rPr lang="de-DE" sz="3400" b="1" dirty="0" err="1"/>
              <a:t>a+c</a:t>
            </a:r>
            <a:r>
              <a:rPr lang="de-DE" sz="3400" dirty="0"/>
              <a:t>. </a:t>
            </a:r>
          </a:p>
          <a:p>
            <a:pPr lvl="1"/>
            <a:r>
              <a:rPr lang="de-DE" sz="3400" b="1" dirty="0">
                <a:solidFill>
                  <a:srgbClr val="C00000"/>
                </a:solidFill>
              </a:rPr>
              <a:t>M-Niveau</a:t>
            </a:r>
            <a:r>
              <a:rPr lang="de-DE" sz="3400" dirty="0"/>
              <a:t>: </a:t>
            </a:r>
            <a:r>
              <a:rPr lang="de-DE" sz="3400" b="1" dirty="0"/>
              <a:t>Aufgabe 2 a-c</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3333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53 </a:t>
            </a:r>
            <a:r>
              <a:rPr lang="de-DE" sz="3600" dirty="0"/>
              <a:t>auf. </a:t>
            </a:r>
          </a:p>
          <a:p>
            <a:r>
              <a:rPr lang="de-DE" sz="3600" dirty="0" err="1"/>
              <a:t>Lies</a:t>
            </a:r>
            <a:r>
              <a:rPr lang="de-DE" sz="3600" dirty="0"/>
              <a:t> Seite 53 „</a:t>
            </a:r>
            <a:r>
              <a:rPr lang="de-DE" sz="3600" i="1" dirty="0"/>
              <a:t>Kein unwilliger </a:t>
            </a:r>
            <a:r>
              <a:rPr lang="de-DE" sz="3600" dirty="0"/>
              <a:t>…“.</a:t>
            </a:r>
          </a:p>
          <a:p>
            <a:pPr marL="0" indent="0">
              <a:buNone/>
            </a:pPr>
            <a:endParaRPr lang="de-DE" sz="3600" dirty="0"/>
          </a:p>
          <a:p>
            <a:r>
              <a:rPr lang="de-DE" sz="3600" b="1" dirty="0">
                <a:solidFill>
                  <a:srgbClr val="FF0000"/>
                </a:solidFill>
              </a:rPr>
              <a:t>THINK</a:t>
            </a:r>
          </a:p>
          <a:p>
            <a:pPr lvl="1"/>
            <a:r>
              <a:rPr lang="de-DE" sz="3400" dirty="0"/>
              <a:t>Beantworte die Fragen in </a:t>
            </a:r>
            <a:r>
              <a:rPr lang="de-DE" sz="3400" b="1" dirty="0"/>
              <a:t>Aufgabe 3</a:t>
            </a:r>
            <a:r>
              <a:rPr lang="de-DE" sz="3400" dirty="0"/>
              <a:t>. </a:t>
            </a:r>
          </a:p>
          <a:p>
            <a:pPr lvl="2"/>
            <a:r>
              <a:rPr lang="de-DE" sz="3200" b="1" dirty="0">
                <a:solidFill>
                  <a:srgbClr val="92D050"/>
                </a:solidFill>
              </a:rPr>
              <a:t>G-Niveau</a:t>
            </a:r>
            <a:r>
              <a:rPr lang="de-DE" sz="3200" dirty="0"/>
              <a:t>: </a:t>
            </a:r>
            <a:r>
              <a:rPr lang="de-DE" sz="3200" b="1" dirty="0"/>
              <a:t>Aufgabe 3 a</a:t>
            </a:r>
            <a:r>
              <a:rPr lang="de-DE" sz="3200" dirty="0"/>
              <a:t>. </a:t>
            </a:r>
          </a:p>
          <a:p>
            <a:pPr lvl="2"/>
            <a:r>
              <a:rPr lang="de-DE" sz="3200" b="1" dirty="0">
                <a:solidFill>
                  <a:srgbClr val="C00000"/>
                </a:solidFill>
              </a:rPr>
              <a:t>M-Niveau</a:t>
            </a:r>
            <a:r>
              <a:rPr lang="de-DE" sz="3200" dirty="0"/>
              <a:t>: </a:t>
            </a:r>
            <a:r>
              <a:rPr lang="de-DE" sz="3200" b="1" dirty="0"/>
              <a:t>Aufgabe 3 a-b.</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06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Welche Begriffe charakterisieren den Grundton der christlichen Ethik?</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8121417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54 </a:t>
            </a:r>
            <a:r>
              <a:rPr lang="de-DE" sz="3600" dirty="0"/>
              <a:t>auf.</a:t>
            </a:r>
          </a:p>
          <a:p>
            <a:r>
              <a:rPr lang="de-DE" sz="3600" dirty="0" err="1"/>
              <a:t>Lies</a:t>
            </a:r>
            <a:r>
              <a:rPr lang="de-DE" sz="3600" dirty="0"/>
              <a:t> das Lebenszeugnis von Holger Clas.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7250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6600" b="1" dirty="0">
                <a:solidFill>
                  <a:srgbClr val="00B050"/>
                </a:solidFill>
              </a:rPr>
              <a:t>SHARE</a:t>
            </a:r>
            <a:r>
              <a:rPr lang="de-DE" sz="6600" dirty="0">
                <a:solidFill>
                  <a:srgbClr val="00B050"/>
                </a:solidFill>
              </a:rPr>
              <a:t> </a:t>
            </a:r>
          </a:p>
          <a:p>
            <a:pPr lvl="1" algn="just"/>
            <a:r>
              <a:rPr lang="de-DE" sz="4000" dirty="0"/>
              <a:t>Weshalb sind Werte Menschen wichtig?</a:t>
            </a:r>
          </a:p>
          <a:p>
            <a:pPr marL="457200" lvl="1" indent="0" algn="just">
              <a:buNone/>
            </a:pPr>
            <a:endParaRPr lang="de-DE" sz="4000" dirty="0"/>
          </a:p>
          <a:p>
            <a:pPr lvl="1" algn="just"/>
            <a:r>
              <a:rPr lang="de-DE" sz="4000" dirty="0"/>
              <a:t>Welche Werte sind wichtig?</a:t>
            </a:r>
          </a:p>
          <a:p>
            <a:pPr marL="457200" lvl="1" indent="0" algn="just">
              <a:buNone/>
            </a:pPr>
            <a:endParaRPr lang="de-DE" sz="4000" dirty="0"/>
          </a:p>
          <a:p>
            <a:pPr lvl="1" algn="just"/>
            <a:r>
              <a:rPr lang="de-DE" sz="4000" dirty="0"/>
              <a:t>Wo findet H. Clas Halt?</a:t>
            </a:r>
            <a:endParaRPr lang="de-DE" sz="48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7099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b="1" dirty="0">
                <a:solidFill>
                  <a:srgbClr val="FF0000"/>
                </a:solidFill>
              </a:rPr>
              <a:t>THINK</a:t>
            </a:r>
          </a:p>
          <a:p>
            <a:pPr lvl="1"/>
            <a:r>
              <a:rPr lang="de-DE" sz="3400" dirty="0"/>
              <a:t>Bearbeite </a:t>
            </a:r>
            <a:r>
              <a:rPr lang="de-DE" sz="3400" b="1" dirty="0"/>
              <a:t>Aufgabe 5</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lvl="1"/>
            <a:endParaRPr lang="de-DE" sz="3600" dirty="0"/>
          </a:p>
          <a:p>
            <a:r>
              <a:rPr lang="de-DE" sz="3600" b="1" dirty="0">
                <a:solidFill>
                  <a:srgbClr val="00B050"/>
                </a:solidFill>
              </a:rPr>
              <a:t>SHARE</a:t>
            </a:r>
            <a:r>
              <a:rPr lang="de-DE" sz="3600" dirty="0">
                <a:solidFill>
                  <a:srgbClr val="00B050"/>
                </a:solidFill>
              </a:rPr>
              <a:t> </a:t>
            </a:r>
          </a:p>
          <a:p>
            <a:pPr lvl="1"/>
            <a:r>
              <a:rPr lang="de-DE" sz="3600" dirty="0"/>
              <a:t>Was meinst du zu dem Statement?</a:t>
            </a:r>
          </a:p>
          <a:p>
            <a:pPr lvl="1"/>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1092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FAE7B-8988-F5BF-AE54-8EAF11921B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D28D2F-2AC4-3BB2-DE87-F93B96F94DF0}"/>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3F2D78D2-A5CE-AB09-C75C-7BC0A7B52582}"/>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1x Bibel und 1x Ordner. </a:t>
            </a:r>
          </a:p>
        </p:txBody>
      </p:sp>
      <p:pic>
        <p:nvPicPr>
          <p:cNvPr id="5" name="Grafik 4">
            <a:extLst>
              <a:ext uri="{FF2B5EF4-FFF2-40B4-BE49-F238E27FC236}">
                <a16:creationId xmlns:a16="http://schemas.microsoft.com/office/drawing/2014/main" id="{F44F9973-CFF5-791D-9FD4-FBEC5F424B5E}"/>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3977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925809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7" name="Rechteck 6">
            <a:extLst>
              <a:ext uri="{FF2B5EF4-FFF2-40B4-BE49-F238E27FC236}">
                <a16:creationId xmlns:a16="http://schemas.microsoft.com/office/drawing/2014/main" id="{43FD0699-F4D6-A784-DDBA-1187F401AD8B}"/>
              </a:ext>
            </a:extLst>
          </p:cNvPr>
          <p:cNvSpPr/>
          <p:nvPr/>
        </p:nvSpPr>
        <p:spPr>
          <a:xfrm>
            <a:off x="1143774" y="2028616"/>
            <a:ext cx="9904452" cy="280076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4400" dirty="0">
                <a:ln w="0"/>
                <a:effectLst>
                  <a:outerShdw blurRad="38100" dist="19050" dir="2700000" algn="tl" rotWithShape="0">
                    <a:schemeClr val="dk1">
                      <a:alpha val="40000"/>
                    </a:schemeClr>
                  </a:outerShdw>
                </a:effectLst>
              </a:rPr>
              <a:t>Wie vermarkten sich heutige Produkte? </a:t>
            </a:r>
          </a:p>
          <a:p>
            <a:endParaRPr lang="de-DE" sz="4400" b="0" cap="none" spc="0" dirty="0">
              <a:ln w="0"/>
              <a:solidFill>
                <a:schemeClr val="tx1"/>
              </a:solidFill>
              <a:effectLst>
                <a:outerShdw blurRad="38100" dist="19050" dir="2700000" algn="tl" rotWithShape="0">
                  <a:schemeClr val="dk1">
                    <a:alpha val="40000"/>
                  </a:schemeClr>
                </a:outerShdw>
              </a:effectLst>
            </a:endParaRPr>
          </a:p>
          <a:p>
            <a:r>
              <a:rPr lang="de-DE" sz="4400" b="0" cap="none" spc="0" dirty="0">
                <a:ln w="0"/>
                <a:solidFill>
                  <a:schemeClr val="tx1"/>
                </a:solidFill>
                <a:effectLst>
                  <a:outerShdw blurRad="38100" dist="19050" dir="2700000" algn="tl" rotWithShape="0">
                    <a:schemeClr val="dk1">
                      <a:alpha val="40000"/>
                    </a:schemeClr>
                  </a:outerShdw>
                </a:effectLst>
              </a:rPr>
              <a:t>Weshalb setzt man so stark auf Zweideutigkeit?</a:t>
            </a:r>
          </a:p>
        </p:txBody>
      </p:sp>
    </p:spTree>
    <p:extLst>
      <p:ext uri="{BB962C8B-B14F-4D97-AF65-F5344CB8AC3E}">
        <p14:creationId xmlns:p14="http://schemas.microsoft.com/office/powerpoint/2010/main" val="3755552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In Grenzen wunderbar</a:t>
            </a:r>
            <a:br>
              <a:rPr lang="de-DE" sz="7200" dirty="0"/>
            </a:br>
            <a:r>
              <a:rPr lang="de-DE" sz="7200" dirty="0"/>
              <a:t>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4276118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55 </a:t>
            </a:r>
            <a:r>
              <a:rPr lang="de-DE" sz="3600" dirty="0"/>
              <a:t>auf. </a:t>
            </a:r>
          </a:p>
          <a:p>
            <a:r>
              <a:rPr lang="de-DE" sz="3600" dirty="0" err="1"/>
              <a:t>Lies</a:t>
            </a:r>
            <a:r>
              <a:rPr lang="de-DE" sz="3600" dirty="0"/>
              <a:t> den </a:t>
            </a:r>
            <a:r>
              <a:rPr lang="de-DE" sz="3600" b="1" dirty="0"/>
              <a:t>Einführungstext </a:t>
            </a:r>
            <a:r>
              <a:rPr lang="de-DE" sz="3600" dirty="0"/>
              <a:t>auf Seite 55–56. </a:t>
            </a:r>
          </a:p>
          <a:p>
            <a:pPr marL="0" indent="0">
              <a:buNone/>
            </a:pPr>
            <a:endParaRPr lang="de-DE" sz="3600" dirty="0"/>
          </a:p>
          <a:p>
            <a:r>
              <a:rPr lang="de-DE" sz="4400" b="1" dirty="0">
                <a:solidFill>
                  <a:srgbClr val="00B050"/>
                </a:solidFill>
              </a:rPr>
              <a:t>SHARE</a:t>
            </a:r>
          </a:p>
          <a:p>
            <a:pPr lvl="1"/>
            <a:r>
              <a:rPr lang="de-DE" sz="3200" dirty="0"/>
              <a:t>Welche Werbe-Strategie wird genutzt? </a:t>
            </a:r>
          </a:p>
          <a:p>
            <a:pPr lvl="1"/>
            <a:r>
              <a:rPr lang="de-DE" sz="3200" dirty="0"/>
              <a:t>Wozu sind sexuelle Vorlieben geworden? </a:t>
            </a:r>
          </a:p>
          <a:p>
            <a:pPr lvl="1"/>
            <a:r>
              <a:rPr lang="de-DE" sz="3200" dirty="0"/>
              <a:t>Was ist mit Gottes Geschenk passiert? </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7959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lnSpcReduction="10000"/>
          </a:bodyPr>
          <a:lstStyle/>
          <a:p>
            <a:r>
              <a:rPr lang="de-DE" sz="5400" b="1" dirty="0">
                <a:solidFill>
                  <a:srgbClr val="00B050"/>
                </a:solidFill>
              </a:rPr>
              <a:t>SHARE</a:t>
            </a:r>
            <a:r>
              <a:rPr lang="de-DE" sz="5400" dirty="0">
                <a:solidFill>
                  <a:srgbClr val="00B050"/>
                </a:solidFill>
              </a:rPr>
              <a:t> </a:t>
            </a:r>
          </a:p>
          <a:p>
            <a:pPr lvl="1"/>
            <a:r>
              <a:rPr lang="de-DE" sz="4000" dirty="0"/>
              <a:t>Wozu sollen Christen in der Lage sein? </a:t>
            </a:r>
          </a:p>
          <a:p>
            <a:pPr marL="457200" lvl="1" indent="0">
              <a:buNone/>
            </a:pPr>
            <a:endParaRPr lang="de-DE" sz="4000" dirty="0"/>
          </a:p>
          <a:p>
            <a:pPr lvl="1"/>
            <a:r>
              <a:rPr lang="de-DE" sz="4000" dirty="0"/>
              <a:t>Was bedeutet es, „ethische Verantwortung“ zu übernehmen? </a:t>
            </a:r>
          </a:p>
          <a:p>
            <a:pPr marL="457200" lvl="1" indent="0">
              <a:buNone/>
            </a:pPr>
            <a:endParaRPr lang="de-DE" sz="4000" dirty="0"/>
          </a:p>
          <a:p>
            <a:pPr lvl="1"/>
            <a:r>
              <a:rPr lang="de-DE" sz="4000" dirty="0"/>
              <a:t>Nenne die verschiedenen Bereiche, auf die die Autoren in dem Buch eingehen. </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670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56 </a:t>
            </a:r>
            <a:r>
              <a:rPr lang="de-DE" sz="3600" dirty="0"/>
              <a:t>auf. </a:t>
            </a:r>
          </a:p>
          <a:p>
            <a:r>
              <a:rPr lang="de-DE" sz="3600" dirty="0" err="1"/>
              <a:t>Lies</a:t>
            </a:r>
            <a:r>
              <a:rPr lang="de-DE" sz="3600" dirty="0"/>
              <a:t> Seite 56 „</a:t>
            </a:r>
            <a:r>
              <a:rPr lang="de-DE" sz="3600" i="1" dirty="0"/>
              <a:t>Sexualität ist</a:t>
            </a:r>
            <a:r>
              <a:rPr lang="de-DE" sz="3600" dirty="0"/>
              <a:t> …“.</a:t>
            </a:r>
          </a:p>
          <a:p>
            <a:pPr marL="0" indent="0">
              <a:buNone/>
            </a:pPr>
            <a:endParaRPr lang="de-DE" sz="3600" dirty="0"/>
          </a:p>
          <a:p>
            <a:r>
              <a:rPr lang="de-DE" sz="3600" dirty="0"/>
              <a:t>Beantworte die Fragen in </a:t>
            </a:r>
            <a:r>
              <a:rPr lang="de-DE" sz="3600" b="1" dirty="0"/>
              <a:t>Aufgabe 1</a:t>
            </a:r>
            <a:r>
              <a:rPr lang="de-DE" sz="3600" dirty="0"/>
              <a:t>. </a:t>
            </a:r>
          </a:p>
          <a:p>
            <a:pPr lvl="1"/>
            <a:r>
              <a:rPr lang="de-DE" sz="3400" b="1" dirty="0">
                <a:solidFill>
                  <a:srgbClr val="92D050"/>
                </a:solidFill>
              </a:rPr>
              <a:t>G-Niveau</a:t>
            </a:r>
            <a:r>
              <a:rPr lang="de-DE" sz="3400" dirty="0"/>
              <a:t>: </a:t>
            </a:r>
            <a:r>
              <a:rPr lang="de-DE" sz="3400" b="1" dirty="0"/>
              <a:t>Aufgabe 1 a-b</a:t>
            </a:r>
            <a:r>
              <a:rPr lang="de-DE" sz="3400" dirty="0"/>
              <a:t>. </a:t>
            </a:r>
          </a:p>
          <a:p>
            <a:pPr lvl="1"/>
            <a:r>
              <a:rPr lang="de-DE" sz="3400" b="1" dirty="0">
                <a:solidFill>
                  <a:srgbClr val="C00000"/>
                </a:solidFill>
              </a:rPr>
              <a:t>M-Niveau</a:t>
            </a:r>
            <a:r>
              <a:rPr lang="de-DE" sz="3400" dirty="0"/>
              <a:t>: </a:t>
            </a:r>
            <a:r>
              <a:rPr lang="de-DE" sz="3400" b="1" dirty="0"/>
              <a:t>Aufgabe 1 a-c.</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 </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052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3600" dirty="0"/>
              <a:t>Worauf beschränkt man den Begriff </a:t>
            </a:r>
            <a:br>
              <a:rPr lang="de-DE" sz="3600" dirty="0"/>
            </a:br>
            <a:r>
              <a:rPr lang="de-DE" sz="3600" dirty="0"/>
              <a:t>„Sex“ heutzutage? </a:t>
            </a:r>
          </a:p>
          <a:p>
            <a:pPr marL="457200" lvl="1" indent="0">
              <a:buNone/>
            </a:pPr>
            <a:endParaRPr lang="de-DE" sz="3600" dirty="0"/>
          </a:p>
          <a:p>
            <a:pPr lvl="1"/>
            <a:r>
              <a:rPr lang="de-DE" sz="3600" dirty="0"/>
              <a:t>Worum geht es bei der Sexualität? </a:t>
            </a:r>
          </a:p>
          <a:p>
            <a:pPr marL="457200" lvl="1" indent="0">
              <a:buNone/>
            </a:pPr>
            <a:endParaRPr lang="de-DE" sz="3600" dirty="0"/>
          </a:p>
          <a:p>
            <a:pPr lvl="1"/>
            <a:r>
              <a:rPr lang="de-DE" sz="3600" dirty="0"/>
              <a:t>Weshalb kommt man auf Irrwege, wenn das Gefühl bestimmt? </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5036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77500" lnSpcReduction="20000"/>
          </a:bodyPr>
          <a:lstStyle/>
          <a:p>
            <a:r>
              <a:rPr lang="de-DE" sz="3600" dirty="0" err="1"/>
              <a:t>Lies</a:t>
            </a:r>
            <a:r>
              <a:rPr lang="de-DE" sz="3600" dirty="0"/>
              <a:t> Seite 57 „</a:t>
            </a:r>
            <a:r>
              <a:rPr lang="de-DE" sz="3600" i="1" dirty="0"/>
              <a:t>Warum</a:t>
            </a:r>
            <a:r>
              <a:rPr lang="de-DE" sz="3600" dirty="0"/>
              <a:t> …“.</a:t>
            </a:r>
          </a:p>
          <a:p>
            <a:pPr marL="0" indent="0">
              <a:buNone/>
            </a:pPr>
            <a:endParaRPr lang="de-DE" sz="3600" dirty="0">
              <a:solidFill>
                <a:schemeClr val="tx1"/>
              </a:solidFill>
            </a:endParaRPr>
          </a:p>
          <a:p>
            <a:r>
              <a:rPr lang="de-DE" sz="3600" b="1" dirty="0">
                <a:solidFill>
                  <a:srgbClr val="FF0000"/>
                </a:solidFill>
              </a:rPr>
              <a:t>THINK</a:t>
            </a:r>
          </a:p>
          <a:p>
            <a:pPr lvl="1"/>
            <a:r>
              <a:rPr lang="de-DE" sz="3400" dirty="0"/>
              <a:t>Bearbeite </a:t>
            </a:r>
            <a:r>
              <a:rPr lang="de-DE" sz="3400" b="1" dirty="0"/>
              <a:t>Aufgabe 2</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marL="457200" lvl="1" indent="0">
              <a:buNone/>
            </a:pPr>
            <a:endParaRPr lang="de-DE" sz="3600" dirty="0"/>
          </a:p>
          <a:p>
            <a:r>
              <a:rPr lang="de-DE" sz="3600" b="1" dirty="0">
                <a:solidFill>
                  <a:srgbClr val="00B050"/>
                </a:solidFill>
              </a:rPr>
              <a:t>SHARE</a:t>
            </a:r>
          </a:p>
          <a:p>
            <a:pPr lvl="1"/>
            <a:r>
              <a:rPr lang="de-DE" sz="3400" dirty="0"/>
              <a:t>Wodurch ist Geschlechtlichkeit definiert? </a:t>
            </a:r>
          </a:p>
          <a:p>
            <a:pPr lvl="1"/>
            <a:r>
              <a:rPr lang="de-DE" sz="3400" dirty="0"/>
              <a:t>Welches Narrativ wird seit 150 Jahren verbreitet? </a:t>
            </a:r>
          </a:p>
          <a:p>
            <a:pPr lvl="1"/>
            <a:r>
              <a:rPr lang="de-DE" sz="3400" dirty="0"/>
              <a:t>Worin sieht die Bibel das Grundproblem des Menschen? </a:t>
            </a:r>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952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58 </a:t>
            </a:r>
            <a:r>
              <a:rPr lang="de-DE" sz="3600" dirty="0"/>
              <a:t>auf. </a:t>
            </a:r>
          </a:p>
          <a:p>
            <a:r>
              <a:rPr lang="de-DE" sz="3600" dirty="0" err="1"/>
              <a:t>Lies</a:t>
            </a:r>
            <a:r>
              <a:rPr lang="de-DE" sz="3600" dirty="0"/>
              <a:t> Seite 58–59 „</a:t>
            </a:r>
            <a:r>
              <a:rPr lang="de-DE" sz="3600" i="1" dirty="0"/>
              <a:t>Vier grundlegende </a:t>
            </a:r>
            <a:r>
              <a:rPr lang="de-DE" sz="3600" dirty="0"/>
              <a:t>…“</a:t>
            </a:r>
          </a:p>
          <a:p>
            <a:pPr marL="0" indent="0">
              <a:buNone/>
            </a:pPr>
            <a:endParaRPr lang="de-DE" sz="3600" dirty="0"/>
          </a:p>
          <a:p>
            <a:r>
              <a:rPr lang="de-DE" sz="3600" b="1" dirty="0">
                <a:solidFill>
                  <a:srgbClr val="FF0000"/>
                </a:solidFill>
              </a:rPr>
              <a:t>THINK</a:t>
            </a:r>
          </a:p>
          <a:p>
            <a:pPr lvl="1"/>
            <a:r>
              <a:rPr lang="de-DE" sz="3400" dirty="0"/>
              <a:t>Beantworte die Fragen in </a:t>
            </a:r>
            <a:r>
              <a:rPr lang="de-DE" sz="3400" b="1" dirty="0"/>
              <a:t>Aufgabe 3</a:t>
            </a:r>
            <a:r>
              <a:rPr lang="de-DE" sz="3400" dirty="0"/>
              <a:t>.</a:t>
            </a:r>
          </a:p>
          <a:p>
            <a:pPr lvl="2"/>
            <a:r>
              <a:rPr lang="de-DE" sz="3200" b="1" dirty="0">
                <a:solidFill>
                  <a:srgbClr val="92D050"/>
                </a:solidFill>
              </a:rPr>
              <a:t>G-Niveau</a:t>
            </a:r>
            <a:r>
              <a:rPr lang="de-DE" sz="3200" dirty="0"/>
              <a:t>: </a:t>
            </a:r>
            <a:r>
              <a:rPr lang="de-DE" sz="3200" b="1" dirty="0"/>
              <a:t>Aufgabe 3 a-b</a:t>
            </a:r>
            <a:r>
              <a:rPr lang="de-DE" sz="3200" dirty="0"/>
              <a:t>.</a:t>
            </a:r>
          </a:p>
          <a:p>
            <a:pPr lvl="2"/>
            <a:r>
              <a:rPr lang="de-DE" sz="3200" b="1" dirty="0">
                <a:solidFill>
                  <a:srgbClr val="C00000"/>
                </a:solidFill>
              </a:rPr>
              <a:t>M-Niveau</a:t>
            </a:r>
            <a:r>
              <a:rPr lang="de-DE" sz="3200" dirty="0"/>
              <a:t>: </a:t>
            </a:r>
            <a:r>
              <a:rPr lang="de-DE" sz="3200" b="1" dirty="0"/>
              <a:t>Aufgabe 3 a-c.</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1465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Nenne die vier grundlegenden Normen, die der Schöpfungsbericht vorgibt.</a:t>
            </a:r>
          </a:p>
          <a:p>
            <a:pPr lvl="1"/>
            <a:r>
              <a:rPr lang="de-DE" sz="4000" dirty="0"/>
              <a:t>Welches Bild des Menschen wird in unserer Gesellschaft aktuell vermittelt? </a:t>
            </a:r>
          </a:p>
          <a:p>
            <a:pPr lvl="1"/>
            <a:r>
              <a:rPr lang="de-DE" sz="4000" dirty="0"/>
              <a:t>Welche Folgen haben diese Ansichten auf Themen wie Ehe, Familie, Geschlechter,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9796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113011"/>
          </a:xfrm>
        </p:spPr>
        <p:txBody>
          <a:bodyPr>
            <a:normAutofit/>
          </a:bodyPr>
          <a:lstStyle/>
          <a:p>
            <a:r>
              <a:rPr lang="de-DE" sz="3600" dirty="0"/>
              <a:t>Schlage </a:t>
            </a:r>
            <a:r>
              <a:rPr lang="de-DE" sz="3600" b="1" dirty="0"/>
              <a:t>Seite 60 </a:t>
            </a:r>
            <a:r>
              <a:rPr lang="de-DE" sz="3600" dirty="0"/>
              <a:t>auf.</a:t>
            </a:r>
          </a:p>
          <a:p>
            <a:r>
              <a:rPr lang="de-DE" sz="3600" dirty="0" err="1"/>
              <a:t>Lies</a:t>
            </a:r>
            <a:r>
              <a:rPr lang="de-DE" sz="3600" dirty="0"/>
              <a:t> Seite 60 „</a:t>
            </a:r>
            <a:r>
              <a:rPr lang="de-DE" sz="3600" i="1" dirty="0"/>
              <a:t>Abbild</a:t>
            </a:r>
            <a:r>
              <a:rPr lang="de-DE" sz="3600" dirty="0"/>
              <a:t> …“.</a:t>
            </a:r>
          </a:p>
          <a:p>
            <a:endParaRPr lang="de-DE" sz="3600" b="1" dirty="0">
              <a:solidFill>
                <a:srgbClr val="FF0000"/>
              </a:solidFill>
            </a:endParaRPr>
          </a:p>
          <a:p>
            <a:r>
              <a:rPr lang="de-DE" sz="3600" b="1" dirty="0">
                <a:solidFill>
                  <a:srgbClr val="FF0000"/>
                </a:solidFill>
              </a:rPr>
              <a:t>THINK</a:t>
            </a:r>
          </a:p>
          <a:p>
            <a:pPr lvl="1"/>
            <a:r>
              <a:rPr lang="de-DE" sz="3400" dirty="0"/>
              <a:t>Bearbeite </a:t>
            </a:r>
            <a:r>
              <a:rPr lang="de-DE" sz="3400" b="1" dirty="0"/>
              <a:t>Aufgabe 4</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98810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65FD-74FD-F9FD-371D-5AAD716C4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90DF2C-C416-0430-668A-9CAA02818B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961D2ED9-4BDD-3DD6-A917-E010BC310809}"/>
              </a:ext>
            </a:extLst>
          </p:cNvPr>
          <p:cNvSpPr>
            <a:spLocks noGrp="1"/>
          </p:cNvSpPr>
          <p:nvPr>
            <p:ph idx="1"/>
          </p:nvPr>
        </p:nvSpPr>
        <p:spPr>
          <a:xfrm>
            <a:off x="1251678" y="1178061"/>
            <a:ext cx="10178322" cy="5637864"/>
          </a:xfrm>
        </p:spPr>
        <p:txBody>
          <a:bodyPr>
            <a:normAutofit/>
          </a:bodyPr>
          <a:lstStyle/>
          <a:p>
            <a:r>
              <a:rPr lang="de-DE" sz="8000" b="1" dirty="0">
                <a:solidFill>
                  <a:srgbClr val="00B050"/>
                </a:solidFill>
              </a:rPr>
              <a:t>SHARE</a:t>
            </a:r>
            <a:r>
              <a:rPr lang="de-DE" sz="8000" dirty="0">
                <a:solidFill>
                  <a:srgbClr val="00B050"/>
                </a:solidFill>
              </a:rPr>
              <a:t> </a:t>
            </a:r>
          </a:p>
          <a:p>
            <a:pPr lvl="1" algn="just"/>
            <a:r>
              <a:rPr lang="de-DE" sz="4800" dirty="0"/>
              <a:t>Was ist die Ehe? </a:t>
            </a:r>
          </a:p>
          <a:p>
            <a:pPr marL="457200" lvl="1" indent="0" algn="just">
              <a:buNone/>
            </a:pPr>
            <a:endParaRPr lang="de-DE" sz="4800" dirty="0"/>
          </a:p>
          <a:p>
            <a:pPr lvl="1" algn="just"/>
            <a:r>
              <a:rPr lang="de-DE" sz="4800" dirty="0"/>
              <a:t>Für wen ist die Ehe ein Segen? </a:t>
            </a:r>
            <a:endParaRPr lang="de-DE" sz="6000" dirty="0"/>
          </a:p>
        </p:txBody>
      </p:sp>
      <p:pic>
        <p:nvPicPr>
          <p:cNvPr id="5" name="Grafik 4">
            <a:extLst>
              <a:ext uri="{FF2B5EF4-FFF2-40B4-BE49-F238E27FC236}">
                <a16:creationId xmlns:a16="http://schemas.microsoft.com/office/drawing/2014/main" id="{140FF817-52FF-39FF-35FD-DB6AD52DBA1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6493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Puffer</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b="1" dirty="0">
                <a:solidFill>
                  <a:srgbClr val="FF0000"/>
                </a:solidFill>
              </a:rPr>
              <a:t>THINK</a:t>
            </a:r>
          </a:p>
          <a:p>
            <a:pPr lvl="1"/>
            <a:r>
              <a:rPr lang="de-DE" sz="3400" dirty="0"/>
              <a:t>Bearbeite </a:t>
            </a:r>
            <a:r>
              <a:rPr lang="de-DE" sz="3400" b="1" dirty="0"/>
              <a:t>Aufgabe 5</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p>
          <a:p>
            <a:pPr lvl="1"/>
            <a:endParaRPr lang="de-DE" sz="3600" dirty="0"/>
          </a:p>
          <a:p>
            <a:r>
              <a:rPr lang="de-DE" sz="3600" b="1" dirty="0">
                <a:solidFill>
                  <a:srgbClr val="00B050"/>
                </a:solidFill>
              </a:rPr>
              <a:t>SHARE</a:t>
            </a:r>
            <a:r>
              <a:rPr lang="de-DE" sz="3600" dirty="0">
                <a:solidFill>
                  <a:srgbClr val="00B050"/>
                </a:solidFill>
              </a:rPr>
              <a:t> </a:t>
            </a:r>
          </a:p>
          <a:p>
            <a:pPr lvl="1"/>
            <a:r>
              <a:rPr lang="de-DE" sz="3600" dirty="0"/>
              <a:t>Wie lauten eure Antworten? </a:t>
            </a:r>
          </a:p>
          <a:p>
            <a:pPr lvl="1"/>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9706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6AE3-6828-9470-8A42-A1F1443E55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B15C7E-1F83-0C17-61BA-4BCD7B12F33E}"/>
              </a:ext>
            </a:extLst>
          </p:cNvPr>
          <p:cNvSpPr>
            <a:spLocks noGrp="1"/>
          </p:cNvSpPr>
          <p:nvPr>
            <p:ph type="title"/>
          </p:nvPr>
        </p:nvSpPr>
        <p:spPr>
          <a:xfrm>
            <a:off x="1251678" y="382385"/>
            <a:ext cx="10178322" cy="795676"/>
          </a:xfrm>
        </p:spPr>
        <p:txBody>
          <a:bodyPr/>
          <a:lstStyle/>
          <a:p>
            <a:r>
              <a:rPr lang="de-DE" dirty="0"/>
              <a:t>Abrundung</a:t>
            </a:r>
          </a:p>
        </p:txBody>
      </p:sp>
      <p:sp>
        <p:nvSpPr>
          <p:cNvPr id="3" name="Inhaltsplatzhalter 2">
            <a:extLst>
              <a:ext uri="{FF2B5EF4-FFF2-40B4-BE49-F238E27FC236}">
                <a16:creationId xmlns:a16="http://schemas.microsoft.com/office/drawing/2014/main" id="{8D506781-EC66-F87B-4C3A-277EC0BE5F09}"/>
              </a:ext>
            </a:extLst>
          </p:cNvPr>
          <p:cNvSpPr>
            <a:spLocks noGrp="1"/>
          </p:cNvSpPr>
          <p:nvPr>
            <p:ph idx="1"/>
          </p:nvPr>
        </p:nvSpPr>
        <p:spPr>
          <a:xfrm>
            <a:off x="1251678" y="1722213"/>
            <a:ext cx="10178322" cy="5093712"/>
          </a:xfrm>
        </p:spPr>
        <p:txBody>
          <a:bodyPr>
            <a:normAutofit lnSpcReduction="10000"/>
          </a:bodyPr>
          <a:lstStyle/>
          <a:p>
            <a:r>
              <a:rPr lang="de-DE" sz="4800" dirty="0"/>
              <a:t>Räume dein Buch in dein Fach. </a:t>
            </a:r>
          </a:p>
          <a:p>
            <a:r>
              <a:rPr lang="de-DE" sz="4800" dirty="0"/>
              <a:t>Räume dann deinen Platz auf. </a:t>
            </a:r>
          </a:p>
          <a:p>
            <a:r>
              <a:rPr lang="de-DE" sz="4800" dirty="0"/>
              <a:t>Bereite alles für die nächste Stunde vor. </a:t>
            </a:r>
          </a:p>
          <a:p>
            <a:endParaRPr lang="de-DE" sz="4800" dirty="0"/>
          </a:p>
          <a:p>
            <a:r>
              <a:rPr lang="de-DE" sz="4800" dirty="0"/>
              <a:t>Unter deiner Bank befindet sich eine Bibel und ein Ordner. </a:t>
            </a:r>
          </a:p>
        </p:txBody>
      </p:sp>
      <p:pic>
        <p:nvPicPr>
          <p:cNvPr id="5" name="Grafik 4">
            <a:extLst>
              <a:ext uri="{FF2B5EF4-FFF2-40B4-BE49-F238E27FC236}">
                <a16:creationId xmlns:a16="http://schemas.microsoft.com/office/drawing/2014/main" id="{B1876D1C-443F-4B19-F9CD-559F42BA5410}"/>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98649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1BCF-48EA-66AE-C374-B4AFE92C9BC3}"/>
              </a:ext>
            </a:extLst>
          </p:cNvPr>
          <p:cNvSpPr>
            <a:spLocks noGrp="1"/>
          </p:cNvSpPr>
          <p:nvPr>
            <p:ph type="ctrTitle"/>
          </p:nvPr>
        </p:nvSpPr>
        <p:spPr/>
        <p:txBody>
          <a:bodyPr/>
          <a:lstStyle/>
          <a:p>
            <a:r>
              <a:rPr lang="de-DE" dirty="0"/>
              <a:t>Religion</a:t>
            </a:r>
          </a:p>
        </p:txBody>
      </p:sp>
      <p:sp>
        <p:nvSpPr>
          <p:cNvPr id="3" name="Untertitel 2">
            <a:extLst>
              <a:ext uri="{FF2B5EF4-FFF2-40B4-BE49-F238E27FC236}">
                <a16:creationId xmlns:a16="http://schemas.microsoft.com/office/drawing/2014/main" id="{B288E194-B7C2-29A6-0100-5612019BB064}"/>
              </a:ext>
            </a:extLst>
          </p:cNvPr>
          <p:cNvSpPr>
            <a:spLocks noGrp="1"/>
          </p:cNvSpPr>
          <p:nvPr>
            <p:ph type="subTitle" idx="1"/>
          </p:nvPr>
        </p:nvSpPr>
        <p:spPr/>
        <p:txBody>
          <a:bodyPr/>
          <a:lstStyle/>
          <a:p>
            <a:r>
              <a:rPr lang="de-DE" dirty="0"/>
              <a:t>Klasse 9</a:t>
            </a:r>
          </a:p>
        </p:txBody>
      </p:sp>
    </p:spTree>
    <p:extLst>
      <p:ext uri="{BB962C8B-B14F-4D97-AF65-F5344CB8AC3E}">
        <p14:creationId xmlns:p14="http://schemas.microsoft.com/office/powerpoint/2010/main" val="400508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9 </a:t>
            </a:r>
            <a:r>
              <a:rPr lang="de-DE" sz="3600" dirty="0"/>
              <a:t>auf. </a:t>
            </a:r>
          </a:p>
          <a:p>
            <a:r>
              <a:rPr lang="de-DE" sz="3600" dirty="0" err="1"/>
              <a:t>Lies</a:t>
            </a:r>
            <a:r>
              <a:rPr lang="de-DE" sz="3600" dirty="0"/>
              <a:t> Seite 9–11. </a:t>
            </a:r>
          </a:p>
          <a:p>
            <a:r>
              <a:rPr lang="de-DE" sz="3600" dirty="0"/>
              <a:t>Beantworte die Fragen in </a:t>
            </a:r>
            <a:r>
              <a:rPr lang="de-DE" sz="3600" b="1" dirty="0"/>
              <a:t>Aufgabe 3</a:t>
            </a:r>
            <a:r>
              <a:rPr lang="de-DE" sz="3600" dirty="0"/>
              <a:t>. </a:t>
            </a:r>
          </a:p>
          <a:p>
            <a:pPr lvl="1"/>
            <a:r>
              <a:rPr lang="de-DE" sz="3400" b="1" dirty="0">
                <a:solidFill>
                  <a:srgbClr val="92D050"/>
                </a:solidFill>
              </a:rPr>
              <a:t>G-Niveau</a:t>
            </a:r>
            <a:r>
              <a:rPr lang="de-DE" sz="3400" dirty="0"/>
              <a:t>: </a:t>
            </a:r>
            <a:r>
              <a:rPr lang="de-DE" sz="3400" b="1" dirty="0"/>
              <a:t>Aufgabe 3 a-d</a:t>
            </a:r>
            <a:r>
              <a:rPr lang="de-DE" sz="3400" dirty="0"/>
              <a:t>. </a:t>
            </a:r>
          </a:p>
          <a:p>
            <a:pPr lvl="1"/>
            <a:r>
              <a:rPr lang="de-DE" sz="3400" b="1" dirty="0">
                <a:solidFill>
                  <a:srgbClr val="C00000"/>
                </a:solidFill>
              </a:rPr>
              <a:t>M-Niveau</a:t>
            </a:r>
            <a:r>
              <a:rPr lang="de-DE" sz="3400" dirty="0"/>
              <a:t>: </a:t>
            </a:r>
            <a:r>
              <a:rPr lang="de-DE" sz="3400" b="1" dirty="0"/>
              <a:t>Aufgabe 3 a-f.</a:t>
            </a:r>
            <a:r>
              <a:rPr lang="de-DE" sz="3400" dirty="0"/>
              <a:t> </a:t>
            </a:r>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8482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FD099-93DC-E2C5-742F-C662C20E1706}"/>
              </a:ext>
            </a:extLst>
          </p:cNvPr>
          <p:cNvSpPr>
            <a:spLocks noGrp="1"/>
          </p:cNvSpPr>
          <p:nvPr>
            <p:ph type="title"/>
          </p:nvPr>
        </p:nvSpPr>
        <p:spPr>
          <a:xfrm>
            <a:off x="1251678" y="382385"/>
            <a:ext cx="10178322" cy="795676"/>
          </a:xfrm>
        </p:spPr>
        <p:txBody>
          <a:bodyPr/>
          <a:lstStyle/>
          <a:p>
            <a:r>
              <a:rPr lang="de-DE" dirty="0"/>
              <a:t>Warm Up</a:t>
            </a:r>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
        <p:nvSpPr>
          <p:cNvPr id="3" name="Inhaltsplatzhalter 2"/>
          <p:cNvSpPr>
            <a:spLocks noGrp="1"/>
          </p:cNvSpPr>
          <p:nvPr>
            <p:ph idx="1"/>
          </p:nvPr>
        </p:nvSpPr>
        <p:spPr>
          <a:xfrm>
            <a:off x="1251678" y="1822385"/>
            <a:ext cx="10178322" cy="4413823"/>
          </a:xfrm>
        </p:spPr>
        <p:txBody>
          <a:bodyPr>
            <a:normAutofit fontScale="92500" lnSpcReduction="20000"/>
          </a:bodyPr>
          <a:lstStyle/>
          <a:p>
            <a:pPr algn="just"/>
            <a:r>
              <a:rPr lang="de-DE" sz="2400" dirty="0"/>
              <a:t>Jede dritte Person im Alter von 11 bis 17 Jahren (35 %) hat bereits einen Porno gesehen, jede fünfte Person in dieser Altersgruppe hat selbst schon </a:t>
            </a:r>
            <a:r>
              <a:rPr lang="de-DE" sz="2400" dirty="0" err="1"/>
              <a:t>gesextet</a:t>
            </a:r>
            <a:r>
              <a:rPr lang="de-DE" sz="2400" dirty="0"/>
              <a:t> (21 %). Das zeigt die Befragung „Erfahrung von Kindern und Jugendlichen mit </a:t>
            </a:r>
            <a:r>
              <a:rPr lang="de-DE" sz="2400" dirty="0" err="1"/>
              <a:t>Sexting</a:t>
            </a:r>
            <a:r>
              <a:rPr lang="de-DE" sz="2400" dirty="0"/>
              <a:t> und Pornos“, die von der Landesanstalt für Medien NRW in Auftrag gegeben wurde. Die von KB&amp;B Family Marketing </a:t>
            </a:r>
            <a:r>
              <a:rPr lang="de-DE" sz="2400" dirty="0" err="1"/>
              <a:t>Experts</a:t>
            </a:r>
            <a:r>
              <a:rPr lang="de-DE" sz="2400" dirty="0"/>
              <a:t> durchgeführte Studie befragte über 3000 in Deutschland lebende Kinder und Jugendliche im Alter von 11 bis 17 Jahren. Die Erhebung untersucht den Umgang Minderjähriger mit pornografischen Inhalten. Besorgniserregend ist, dass die Konfrontation Minderjähriger mit pornografischen Inhalten häufig unfreiwillig geschieht und die eigene Sexualität und das eigene </a:t>
            </a:r>
            <a:r>
              <a:rPr lang="de-DE" sz="2400" dirty="0" err="1"/>
              <a:t>Sexting</a:t>
            </a:r>
            <a:r>
              <a:rPr lang="de-DE" sz="2400" dirty="0"/>
              <a:t>-Verhalten potenziell beeinflusst.  </a:t>
            </a:r>
          </a:p>
          <a:p>
            <a:pPr lvl="1"/>
            <a:r>
              <a:rPr lang="de-DE" sz="2000" dirty="0"/>
              <a:t>Quelle: Landesanstalt für Medien in NRW, Pressemitteilung vom 30.08.2023.</a:t>
            </a:r>
          </a:p>
          <a:p>
            <a:endParaRPr lang="de-DE" sz="2400" dirty="0"/>
          </a:p>
          <a:p>
            <a:r>
              <a:rPr lang="de-DE" sz="2400" dirty="0"/>
              <a:t>Was denkst du, wenn du so etwas liest?</a:t>
            </a:r>
          </a:p>
        </p:txBody>
      </p:sp>
    </p:spTree>
    <p:extLst>
      <p:ext uri="{BB962C8B-B14F-4D97-AF65-F5344CB8AC3E}">
        <p14:creationId xmlns:p14="http://schemas.microsoft.com/office/powerpoint/2010/main" val="42258820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F5-B72D-BBB1-C9B0-85148D44E0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767DD-BAE8-180D-3D8D-8477F3DDECE3}"/>
              </a:ext>
            </a:extLst>
          </p:cNvPr>
          <p:cNvSpPr>
            <a:spLocks noGrp="1"/>
          </p:cNvSpPr>
          <p:nvPr>
            <p:ph type="ctrTitle"/>
          </p:nvPr>
        </p:nvSpPr>
        <p:spPr/>
        <p:txBody>
          <a:bodyPr/>
          <a:lstStyle/>
          <a:p>
            <a:r>
              <a:rPr lang="de-DE" sz="7200" dirty="0"/>
              <a:t>In Grenzen wunderbar</a:t>
            </a:r>
            <a:br>
              <a:rPr lang="de-DE" sz="7200" dirty="0"/>
            </a:br>
            <a:r>
              <a:rPr lang="de-DE" sz="7200" dirty="0"/>
              <a:t>II</a:t>
            </a:r>
          </a:p>
        </p:txBody>
      </p:sp>
      <p:sp>
        <p:nvSpPr>
          <p:cNvPr id="3" name="Untertitel 2">
            <a:extLst>
              <a:ext uri="{FF2B5EF4-FFF2-40B4-BE49-F238E27FC236}">
                <a16:creationId xmlns:a16="http://schemas.microsoft.com/office/drawing/2014/main" id="{F420EBCC-63B4-0C9B-DF0C-2FE2DAF4C958}"/>
              </a:ext>
            </a:extLst>
          </p:cNvPr>
          <p:cNvSpPr>
            <a:spLocks noGrp="1"/>
          </p:cNvSpPr>
          <p:nvPr>
            <p:ph type="subTitle" idx="1"/>
          </p:nvPr>
        </p:nvSpPr>
        <p:spPr/>
        <p:txBody>
          <a:bodyPr/>
          <a:lstStyle/>
          <a:p>
            <a:r>
              <a:rPr lang="de-DE" dirty="0"/>
              <a:t>Go(o)d News 4</a:t>
            </a:r>
          </a:p>
        </p:txBody>
      </p:sp>
    </p:spTree>
    <p:extLst>
      <p:ext uri="{BB962C8B-B14F-4D97-AF65-F5344CB8AC3E}">
        <p14:creationId xmlns:p14="http://schemas.microsoft.com/office/powerpoint/2010/main" val="18276418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A4ED-DD7C-9E8B-26FE-F6A81A2B67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05FABE-99C4-1128-469C-DFB87E2260BA}"/>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A84F6096-59A8-7F70-0766-1B9BF1759ADB}"/>
              </a:ext>
            </a:extLst>
          </p:cNvPr>
          <p:cNvSpPr>
            <a:spLocks noGrp="1"/>
          </p:cNvSpPr>
          <p:nvPr>
            <p:ph idx="1"/>
          </p:nvPr>
        </p:nvSpPr>
        <p:spPr>
          <a:xfrm>
            <a:off x="1251678" y="1178061"/>
            <a:ext cx="10178322" cy="5637864"/>
          </a:xfrm>
        </p:spPr>
        <p:txBody>
          <a:bodyPr>
            <a:normAutofit lnSpcReduction="10000"/>
          </a:bodyPr>
          <a:lstStyle/>
          <a:p>
            <a:r>
              <a:rPr lang="de-DE" sz="3600" dirty="0"/>
              <a:t>Schlage </a:t>
            </a:r>
            <a:r>
              <a:rPr lang="de-DE" sz="3600" b="1" dirty="0"/>
              <a:t>Seite 61 </a:t>
            </a:r>
            <a:r>
              <a:rPr lang="de-DE" sz="3600" dirty="0"/>
              <a:t>auf. </a:t>
            </a:r>
          </a:p>
          <a:p>
            <a:r>
              <a:rPr lang="de-DE" sz="3600" dirty="0" err="1"/>
              <a:t>Lies</a:t>
            </a:r>
            <a:r>
              <a:rPr lang="de-DE" sz="3600" dirty="0"/>
              <a:t> Seite 61–62 „</a:t>
            </a:r>
            <a:r>
              <a:rPr lang="de-DE" sz="3600" i="1" dirty="0"/>
              <a:t>Pornografie</a:t>
            </a:r>
            <a:r>
              <a:rPr lang="de-DE" sz="3600" dirty="0"/>
              <a:t> …“. </a:t>
            </a:r>
          </a:p>
          <a:p>
            <a:pPr marL="0" indent="0">
              <a:buNone/>
            </a:pPr>
            <a:endParaRPr lang="de-DE" sz="3600" dirty="0"/>
          </a:p>
          <a:p>
            <a:r>
              <a:rPr lang="de-DE" sz="3600" dirty="0"/>
              <a:t>Beantworte die Fragen in </a:t>
            </a:r>
            <a:r>
              <a:rPr lang="de-DE" sz="3600" b="1" dirty="0"/>
              <a:t>Aufgabe 1</a:t>
            </a:r>
            <a:r>
              <a:rPr lang="de-DE" sz="3600" dirty="0"/>
              <a:t>.</a:t>
            </a:r>
          </a:p>
          <a:p>
            <a:pPr lvl="1"/>
            <a:r>
              <a:rPr lang="de-DE" sz="3400" b="1" dirty="0">
                <a:solidFill>
                  <a:srgbClr val="92D050"/>
                </a:solidFill>
              </a:rPr>
              <a:t>G-Niveau</a:t>
            </a:r>
            <a:r>
              <a:rPr lang="de-DE" sz="3400" dirty="0"/>
              <a:t>: </a:t>
            </a:r>
            <a:r>
              <a:rPr lang="de-DE" sz="3400" b="1" dirty="0"/>
              <a:t>Aufgabe 1 </a:t>
            </a:r>
            <a:r>
              <a:rPr lang="de-DE" sz="3400" b="1" dirty="0" err="1"/>
              <a:t>a+c</a:t>
            </a:r>
            <a:r>
              <a:rPr lang="de-DE" sz="3400" dirty="0"/>
              <a:t>.</a:t>
            </a:r>
          </a:p>
          <a:p>
            <a:pPr lvl="1"/>
            <a:r>
              <a:rPr lang="de-DE" sz="3400" b="1" dirty="0">
                <a:solidFill>
                  <a:srgbClr val="C00000"/>
                </a:solidFill>
              </a:rPr>
              <a:t>M-Niveau</a:t>
            </a:r>
            <a:r>
              <a:rPr lang="de-DE" sz="3400" dirty="0"/>
              <a:t>: </a:t>
            </a:r>
            <a:r>
              <a:rPr lang="de-DE" sz="3400" b="1" dirty="0"/>
              <a:t>Aufgabe 1 a-c.</a:t>
            </a:r>
            <a:endParaRPr lang="de-DE" sz="34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B107B3E2-FE28-6C9C-0949-16C18B85869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5371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CCD-D2A2-DD88-FB4E-33E5644B77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F5DBB4-DBB7-7AD0-CA69-DAFA9DE291A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C24AFF54-F697-1015-28B6-B90D36605EF6}"/>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Was stellen sowohl Christen als auch </a:t>
            </a:r>
            <a:br>
              <a:rPr lang="de-DE" sz="4000" dirty="0"/>
            </a:br>
            <a:r>
              <a:rPr lang="de-DE" sz="4000" dirty="0"/>
              <a:t>nicht-christliche Therapeuten fest? </a:t>
            </a:r>
          </a:p>
          <a:p>
            <a:pPr marL="457200" lvl="1" indent="0">
              <a:buNone/>
            </a:pPr>
            <a:endParaRPr lang="de-DE" sz="4000" dirty="0"/>
          </a:p>
          <a:p>
            <a:pPr lvl="1"/>
            <a:r>
              <a:rPr lang="de-DE" sz="4000" dirty="0"/>
              <a:t>Welche Lügen vermittelt Pornografie?</a:t>
            </a:r>
          </a:p>
          <a:p>
            <a:pPr marL="457200" lvl="1" indent="0">
              <a:buNone/>
            </a:pPr>
            <a:endParaRPr lang="de-DE" sz="4000" dirty="0"/>
          </a:p>
          <a:p>
            <a:pPr lvl="1"/>
            <a:r>
              <a:rPr lang="de-DE" sz="4000" dirty="0"/>
              <a:t>Welche Schäden folgen aus Pornokonsum?</a:t>
            </a:r>
          </a:p>
        </p:txBody>
      </p:sp>
      <p:pic>
        <p:nvPicPr>
          <p:cNvPr id="5" name="Grafik 4">
            <a:extLst>
              <a:ext uri="{FF2B5EF4-FFF2-40B4-BE49-F238E27FC236}">
                <a16:creationId xmlns:a16="http://schemas.microsoft.com/office/drawing/2014/main" id="{47F5D88E-C7BB-61B5-A14A-3CF68D8A0053}"/>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4713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62 </a:t>
            </a:r>
            <a:r>
              <a:rPr lang="de-DE" sz="3600" dirty="0"/>
              <a:t>auf. </a:t>
            </a:r>
          </a:p>
          <a:p>
            <a:r>
              <a:rPr lang="de-DE" sz="3600" dirty="0" err="1"/>
              <a:t>Lies</a:t>
            </a:r>
            <a:r>
              <a:rPr lang="de-DE" sz="3600" dirty="0"/>
              <a:t> Seite 62–63 „</a:t>
            </a:r>
            <a:r>
              <a:rPr lang="de-DE" sz="3600" i="1" dirty="0"/>
              <a:t>Sexualität und Fortschrittsideal</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2</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3412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Wovon geht unsere Umgebung aus?</a:t>
            </a:r>
          </a:p>
          <a:p>
            <a:pPr marL="457200" lvl="1" indent="0">
              <a:buNone/>
            </a:pPr>
            <a:endParaRPr lang="de-DE" sz="4000" dirty="0"/>
          </a:p>
          <a:p>
            <a:pPr lvl="1"/>
            <a:r>
              <a:rPr lang="de-DE" sz="4000" dirty="0"/>
              <a:t>Was stellt die Bibel radikal infrage? </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1423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a:bodyPr>
          <a:lstStyle/>
          <a:p>
            <a:r>
              <a:rPr lang="de-DE" sz="3600" dirty="0"/>
              <a:t>Schlage </a:t>
            </a:r>
            <a:r>
              <a:rPr lang="de-DE" sz="3600" b="1" dirty="0"/>
              <a:t>Seite 63 </a:t>
            </a:r>
            <a:r>
              <a:rPr lang="de-DE" sz="3600" dirty="0"/>
              <a:t>auf. </a:t>
            </a:r>
          </a:p>
          <a:p>
            <a:r>
              <a:rPr lang="de-DE" sz="3600" dirty="0" err="1"/>
              <a:t>Lies</a:t>
            </a:r>
            <a:r>
              <a:rPr lang="de-DE" sz="3600" dirty="0"/>
              <a:t> Seite 63–64 „</a:t>
            </a:r>
            <a:r>
              <a:rPr lang="de-DE" sz="3600" i="1" dirty="0"/>
              <a:t>Normen </a:t>
            </a:r>
            <a:r>
              <a:rPr lang="de-DE" sz="3600" dirty="0"/>
              <a:t>…“.</a:t>
            </a:r>
          </a:p>
          <a:p>
            <a:pPr marL="0" indent="0">
              <a:buNone/>
            </a:pPr>
            <a:endParaRPr lang="de-DE" sz="3600" dirty="0"/>
          </a:p>
          <a:p>
            <a:r>
              <a:rPr lang="de-DE" sz="3600" b="1" dirty="0">
                <a:solidFill>
                  <a:srgbClr val="FF0000"/>
                </a:solidFill>
              </a:rPr>
              <a:t>THINK</a:t>
            </a:r>
          </a:p>
          <a:p>
            <a:pPr lvl="1"/>
            <a:r>
              <a:rPr lang="de-DE" sz="3400" dirty="0"/>
              <a:t>Bearbeite </a:t>
            </a:r>
            <a:r>
              <a:rPr lang="de-DE" sz="3400" b="1" dirty="0"/>
              <a:t>Aufgabe 3</a:t>
            </a:r>
            <a:r>
              <a:rPr lang="de-DE" sz="3400" dirty="0"/>
              <a:t>.</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102718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Worin macht Gottes Wort einen Unterschied?</a:t>
            </a:r>
          </a:p>
          <a:p>
            <a:pPr marL="457200" lvl="1" indent="0">
              <a:buNone/>
            </a:pPr>
            <a:endParaRPr lang="de-DE" sz="4000" dirty="0"/>
          </a:p>
          <a:p>
            <a:pPr lvl="1"/>
            <a:r>
              <a:rPr lang="de-DE" sz="4000" dirty="0"/>
              <a:t>Dürfen Eltern den Ehepartner aussuchen?</a:t>
            </a:r>
          </a:p>
          <a:p>
            <a:pPr lvl="1"/>
            <a:endParaRPr lang="de-DE" sz="4000" dirty="0"/>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62603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2C51D-EB7B-5ED6-50D0-F26219278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D476B4-B048-2B4F-3FF0-EBD58B5BBDDC}"/>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8BBFFBF1-58C0-5A29-7C5B-1E88EB9543CB}"/>
              </a:ext>
            </a:extLst>
          </p:cNvPr>
          <p:cNvSpPr>
            <a:spLocks noGrp="1"/>
          </p:cNvSpPr>
          <p:nvPr>
            <p:ph idx="1"/>
          </p:nvPr>
        </p:nvSpPr>
        <p:spPr>
          <a:xfrm>
            <a:off x="1251678" y="1178061"/>
            <a:ext cx="10178322" cy="5637864"/>
          </a:xfrm>
        </p:spPr>
        <p:txBody>
          <a:bodyPr>
            <a:normAutofit fontScale="92500" lnSpcReduction="10000"/>
          </a:bodyPr>
          <a:lstStyle/>
          <a:p>
            <a:r>
              <a:rPr lang="de-DE" sz="3600" dirty="0"/>
              <a:t>Schlage </a:t>
            </a:r>
            <a:r>
              <a:rPr lang="de-DE" sz="3600" b="1" dirty="0"/>
              <a:t>Seite 64 </a:t>
            </a:r>
            <a:r>
              <a:rPr lang="de-DE" sz="3600" dirty="0"/>
              <a:t>auf. </a:t>
            </a:r>
          </a:p>
          <a:p>
            <a:r>
              <a:rPr lang="de-DE" sz="3600" dirty="0" err="1"/>
              <a:t>Lies</a:t>
            </a:r>
            <a:r>
              <a:rPr lang="de-DE" sz="3600" dirty="0"/>
              <a:t> Seite 64–65 „</a:t>
            </a:r>
            <a:r>
              <a:rPr lang="de-DE" sz="3600" i="1" dirty="0"/>
              <a:t>Grundordnungen</a:t>
            </a:r>
            <a:r>
              <a:rPr lang="de-DE" sz="3600" dirty="0"/>
              <a:t> …“.</a:t>
            </a:r>
          </a:p>
          <a:p>
            <a:pPr marL="0" indent="0">
              <a:buNone/>
            </a:pPr>
            <a:endParaRPr lang="de-DE" sz="2200" dirty="0"/>
          </a:p>
          <a:p>
            <a:r>
              <a:rPr lang="de-DE" sz="3600" b="1" dirty="0">
                <a:solidFill>
                  <a:srgbClr val="FF0000"/>
                </a:solidFill>
              </a:rPr>
              <a:t>THINK</a:t>
            </a:r>
          </a:p>
          <a:p>
            <a:pPr lvl="1"/>
            <a:r>
              <a:rPr lang="de-DE" sz="3400" dirty="0"/>
              <a:t>Beantworte die Fragen in </a:t>
            </a:r>
            <a:r>
              <a:rPr lang="de-DE" sz="3400" b="1" dirty="0"/>
              <a:t>Aufgabe 4</a:t>
            </a:r>
            <a:r>
              <a:rPr lang="de-DE" sz="3400" dirty="0"/>
              <a:t>. </a:t>
            </a:r>
          </a:p>
          <a:p>
            <a:pPr lvl="2"/>
            <a:r>
              <a:rPr lang="de-DE" sz="3200" b="1" dirty="0">
                <a:solidFill>
                  <a:srgbClr val="92D050"/>
                </a:solidFill>
              </a:rPr>
              <a:t>G-Niveau</a:t>
            </a:r>
            <a:r>
              <a:rPr lang="de-DE" sz="3200" dirty="0"/>
              <a:t>: </a:t>
            </a:r>
            <a:r>
              <a:rPr lang="de-DE" sz="3200" b="1" dirty="0"/>
              <a:t>Markiere im Text Antworten zu a-d</a:t>
            </a:r>
            <a:r>
              <a:rPr lang="de-DE" sz="3200" dirty="0"/>
              <a:t>. </a:t>
            </a:r>
          </a:p>
          <a:p>
            <a:pPr lvl="2"/>
            <a:r>
              <a:rPr lang="de-DE" sz="3200" b="1" dirty="0">
                <a:solidFill>
                  <a:srgbClr val="C00000"/>
                </a:solidFill>
              </a:rPr>
              <a:t>M-Niveau</a:t>
            </a:r>
            <a:r>
              <a:rPr lang="de-DE" sz="3200" dirty="0"/>
              <a:t>: </a:t>
            </a:r>
            <a:r>
              <a:rPr lang="de-DE" sz="3200" b="1" dirty="0"/>
              <a:t>Aufgabe 4 a-d.</a:t>
            </a:r>
            <a:endParaRPr lang="de-DE" sz="3200" dirty="0"/>
          </a:p>
          <a:p>
            <a:pPr marL="0" indent="0">
              <a:buNone/>
            </a:pPr>
            <a:endParaRPr lang="de-DE" sz="1100" dirty="0"/>
          </a:p>
          <a:p>
            <a:r>
              <a:rPr lang="de-DE" sz="3600" b="1" dirty="0">
                <a:solidFill>
                  <a:srgbClr val="FFC000"/>
                </a:solidFill>
              </a:rPr>
              <a:t>PAIR</a:t>
            </a:r>
            <a:r>
              <a:rPr lang="de-DE" sz="3600" dirty="0"/>
              <a:t> </a:t>
            </a:r>
          </a:p>
          <a:p>
            <a:pPr lvl="1"/>
            <a:r>
              <a:rPr lang="de-DE" sz="3600" dirty="0"/>
              <a:t>Besprecht eure Ergebnisse!</a:t>
            </a:r>
            <a:endParaRPr lang="de-DE" sz="1200" dirty="0"/>
          </a:p>
        </p:txBody>
      </p:sp>
      <p:pic>
        <p:nvPicPr>
          <p:cNvPr id="5" name="Grafik 4">
            <a:extLst>
              <a:ext uri="{FF2B5EF4-FFF2-40B4-BE49-F238E27FC236}">
                <a16:creationId xmlns:a16="http://schemas.microsoft.com/office/drawing/2014/main" id="{A9747E35-AD9C-FAEE-88DA-92A421C80C78}"/>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3981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822D-B21B-445A-079A-0DE3552D83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F9EB5C-ECED-17A5-7A39-B8A499A8E266}"/>
              </a:ext>
            </a:extLst>
          </p:cNvPr>
          <p:cNvSpPr>
            <a:spLocks noGrp="1"/>
          </p:cNvSpPr>
          <p:nvPr>
            <p:ph type="title"/>
          </p:nvPr>
        </p:nvSpPr>
        <p:spPr>
          <a:xfrm>
            <a:off x="1251678" y="382385"/>
            <a:ext cx="10178322" cy="795676"/>
          </a:xfrm>
        </p:spPr>
        <p:txBody>
          <a:bodyPr/>
          <a:lstStyle/>
          <a:p>
            <a:r>
              <a:rPr lang="de-DE" dirty="0"/>
              <a:t>Wissen erwerben</a:t>
            </a:r>
          </a:p>
        </p:txBody>
      </p:sp>
      <p:sp>
        <p:nvSpPr>
          <p:cNvPr id="3" name="Inhaltsplatzhalter 2">
            <a:extLst>
              <a:ext uri="{FF2B5EF4-FFF2-40B4-BE49-F238E27FC236}">
                <a16:creationId xmlns:a16="http://schemas.microsoft.com/office/drawing/2014/main" id="{EE349C07-B3D8-0CCA-E0CB-4F30B747B90D}"/>
              </a:ext>
            </a:extLst>
          </p:cNvPr>
          <p:cNvSpPr>
            <a:spLocks noGrp="1"/>
          </p:cNvSpPr>
          <p:nvPr>
            <p:ph idx="1"/>
          </p:nvPr>
        </p:nvSpPr>
        <p:spPr>
          <a:xfrm>
            <a:off x="1251678" y="1178061"/>
            <a:ext cx="10178322" cy="5637864"/>
          </a:xfrm>
        </p:spPr>
        <p:txBody>
          <a:bodyPr>
            <a:normAutofit/>
          </a:bodyPr>
          <a:lstStyle/>
          <a:p>
            <a:r>
              <a:rPr lang="de-DE" sz="5400" b="1" dirty="0">
                <a:solidFill>
                  <a:srgbClr val="00B050"/>
                </a:solidFill>
              </a:rPr>
              <a:t>SHARE</a:t>
            </a:r>
            <a:r>
              <a:rPr lang="de-DE" sz="5400" dirty="0">
                <a:solidFill>
                  <a:srgbClr val="00B050"/>
                </a:solidFill>
              </a:rPr>
              <a:t> </a:t>
            </a:r>
          </a:p>
          <a:p>
            <a:pPr lvl="1"/>
            <a:r>
              <a:rPr lang="de-DE" sz="4000" dirty="0"/>
              <a:t>Was möchten diese Grundordnungen für eine biblische Sexualethik vermitteln? </a:t>
            </a:r>
          </a:p>
          <a:p>
            <a:pPr lvl="2"/>
            <a:r>
              <a:rPr lang="de-DE" sz="3800" dirty="0"/>
              <a:t>Alles hat seine Zeit. </a:t>
            </a:r>
          </a:p>
          <a:p>
            <a:pPr lvl="2"/>
            <a:r>
              <a:rPr lang="de-DE" sz="4000" dirty="0"/>
              <a:t>Freiheit in Grenzen. </a:t>
            </a:r>
          </a:p>
          <a:p>
            <a:pPr lvl="2"/>
            <a:r>
              <a:rPr lang="de-DE" sz="4000" dirty="0"/>
              <a:t>Ganze Hingabe im geschützten Raum. </a:t>
            </a:r>
          </a:p>
          <a:p>
            <a:pPr lvl="2"/>
            <a:r>
              <a:rPr lang="de-DE" sz="4000" dirty="0"/>
              <a:t>Keine Sex-Götzen.</a:t>
            </a:r>
          </a:p>
        </p:txBody>
      </p:sp>
      <p:pic>
        <p:nvPicPr>
          <p:cNvPr id="5" name="Grafik 4">
            <a:extLst>
              <a:ext uri="{FF2B5EF4-FFF2-40B4-BE49-F238E27FC236}">
                <a16:creationId xmlns:a16="http://schemas.microsoft.com/office/drawing/2014/main" id="{4479A786-9C19-A2BC-44EF-D6AF09DD8EF1}"/>
              </a:ext>
            </a:extLst>
          </p:cNvPr>
          <p:cNvPicPr>
            <a:picLocks noChangeAspect="1"/>
          </p:cNvPicPr>
          <p:nvPr/>
        </p:nvPicPr>
        <p:blipFill>
          <a:blip r:embed="rId2"/>
          <a:stretch>
            <a:fillRect/>
          </a:stretch>
        </p:blipFill>
        <p:spPr>
          <a:xfrm>
            <a:off x="9986054" y="382385"/>
            <a:ext cx="954268" cy="1440000"/>
          </a:xfrm>
          <a:prstGeom prst="rect">
            <a:avLst/>
          </a:prstGeom>
          <a:ln>
            <a:noFill/>
          </a:ln>
          <a:effectLst>
            <a:softEdge rad="112500"/>
          </a:effectLst>
        </p:spPr>
      </p:pic>
    </p:spTree>
    <p:extLst>
      <p:ext uri="{BB962C8B-B14F-4D97-AF65-F5344CB8AC3E}">
        <p14:creationId xmlns:p14="http://schemas.microsoft.com/office/powerpoint/2010/main" val="24111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6934</Words>
  <Application>Microsoft Office PowerPoint</Application>
  <PresentationFormat>Breitbild</PresentationFormat>
  <Paragraphs>1818</Paragraphs>
  <Slides>252</Slides>
  <Notes>1</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252</vt:i4>
      </vt:variant>
    </vt:vector>
  </HeadingPairs>
  <TitlesOfParts>
    <vt:vector size="259" baseType="lpstr">
      <vt:lpstr>Aptos</vt:lpstr>
      <vt:lpstr>Aptos Display</vt:lpstr>
      <vt:lpstr>Arial</vt:lpstr>
      <vt:lpstr>Gill Sans MT</vt:lpstr>
      <vt:lpstr>Impact</vt:lpstr>
      <vt:lpstr>Office</vt:lpstr>
      <vt:lpstr>Badge</vt:lpstr>
      <vt:lpstr>Religion</vt:lpstr>
      <vt:lpstr>Warm Up</vt:lpstr>
      <vt:lpstr>Prolog</vt:lpstr>
      <vt:lpstr>Wissen erwerben</vt:lpstr>
      <vt:lpstr>Wissen erwerben</vt:lpstr>
      <vt:lpstr>Wissen erwerben</vt:lpstr>
      <vt:lpstr>Wissen erwerben</vt:lpstr>
      <vt:lpstr>Wissen erwerben</vt:lpstr>
      <vt:lpstr>Wissen erwerben</vt:lpstr>
      <vt:lpstr>Wissen erwerben</vt:lpstr>
      <vt:lpstr>Puffer</vt:lpstr>
      <vt:lpstr>Wissen erwerben</vt:lpstr>
      <vt:lpstr>Religion</vt:lpstr>
      <vt:lpstr>Warm Up</vt:lpstr>
      <vt:lpstr>Gott als Quelle und Erfinder des Guten I</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Gott als Quelle und Erfinder des Guten II</vt:lpstr>
      <vt:lpstr>Wissen erwerben</vt:lpstr>
      <vt:lpstr>Wissen erwerben</vt:lpstr>
      <vt:lpstr>Wissen erwerben</vt:lpstr>
      <vt:lpstr>Wissen erwerben</vt:lpstr>
      <vt:lpstr>Wissen erwerben</vt:lpstr>
      <vt:lpstr>Wissen erwerben</vt:lpstr>
      <vt:lpstr>Wissen erwerben</vt:lpstr>
      <vt:lpstr>Wissen erwerben</vt:lpstr>
      <vt:lpstr>Wissen erwerben</vt:lpstr>
      <vt:lpstr>Abrundung</vt:lpstr>
      <vt:lpstr>Vorbemerkung</vt:lpstr>
      <vt:lpstr>Religion</vt:lpstr>
      <vt:lpstr>Warm Up</vt:lpstr>
      <vt:lpstr>Gutes Tun</vt:lpstr>
      <vt:lpstr>Wissen erwerben</vt:lpstr>
      <vt:lpstr>Wissen erwerben</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Braucht man Gott? I</vt:lpstr>
      <vt:lpstr>Wissen erwerben</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braucht man Gott ? II</vt:lpstr>
      <vt:lpstr>Wissen erwerben</vt:lpstr>
      <vt:lpstr>Wissen erwerben</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In Grenzen wunderbar I</vt:lpstr>
      <vt:lpstr>Wissen erwerben</vt:lpstr>
      <vt:lpstr>Wissen erwerben</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In Grenzen wunderbar II</vt:lpstr>
      <vt:lpstr>Wissen erwerben</vt:lpstr>
      <vt:lpstr>Wissen erwerben</vt:lpstr>
      <vt:lpstr>Wissen erwerben</vt:lpstr>
      <vt:lpstr>Wissen erwerben</vt:lpstr>
      <vt:lpstr>Wissen erwerben</vt:lpstr>
      <vt:lpstr>Wissen erwerben</vt:lpstr>
      <vt:lpstr>Wissen erwerben</vt:lpstr>
      <vt:lpstr>Wissen erwerben</vt:lpstr>
      <vt:lpstr>Puffer</vt:lpstr>
      <vt:lpstr>Wissen erwerben</vt:lpstr>
      <vt:lpstr>Abrundung</vt:lpstr>
      <vt:lpstr>Religion</vt:lpstr>
      <vt:lpstr>Warm Up</vt:lpstr>
      <vt:lpstr>Medizinethik I</vt:lpstr>
      <vt:lpstr>Wissen erwerben</vt:lpstr>
      <vt:lpstr>Wissen erwerben</vt:lpstr>
      <vt:lpstr>Wissen erwerben</vt:lpstr>
      <vt:lpstr>Wissen erwerben</vt:lpstr>
      <vt:lpstr>Wissen erwerben</vt:lpstr>
      <vt:lpstr>Wissen erwerben</vt:lpstr>
      <vt:lpstr>Wissen erwerben</vt:lpstr>
      <vt:lpstr>Wissen erwerben</vt:lpstr>
      <vt:lpstr>Puffer</vt:lpstr>
      <vt:lpstr>Wissen erwerben</vt:lpstr>
      <vt:lpstr>Abrundung</vt:lpstr>
      <vt:lpstr>Religion</vt:lpstr>
      <vt:lpstr>Warm Up</vt:lpstr>
      <vt:lpstr>Medizinethik II</vt:lpstr>
      <vt:lpstr>Wissen erwerben</vt:lpstr>
      <vt:lpstr>Wissen erwerben</vt:lpstr>
      <vt:lpstr>Wissen erwerben</vt:lpstr>
      <vt:lpstr>Wissen erwerben</vt:lpstr>
      <vt:lpstr>Wissen erwerben</vt:lpstr>
      <vt:lpstr>Wissen erwerben</vt:lpstr>
      <vt:lpstr>Wissen erwerben</vt:lpstr>
      <vt:lpstr>Wissen erwerben</vt:lpstr>
      <vt:lpstr>Puffer</vt:lpstr>
      <vt:lpstr>Wissen erwerben</vt:lpstr>
      <vt:lpstr>Abrundung</vt:lpstr>
      <vt:lpstr>Religion</vt:lpstr>
      <vt:lpstr>Warm Up</vt:lpstr>
      <vt:lpstr>Politikethik I</vt:lpstr>
      <vt:lpstr>Wissen erwerben</vt:lpstr>
      <vt:lpstr>Wissen erwerben</vt:lpstr>
      <vt:lpstr>Wissen erwerben</vt:lpstr>
      <vt:lpstr>Wissen erwerben</vt:lpstr>
      <vt:lpstr>Wissen erwerben</vt:lpstr>
      <vt:lpstr>Wissen erwerben</vt:lpstr>
      <vt:lpstr>Wissen erwerben</vt:lpstr>
      <vt:lpstr>Wissen erwerben</vt:lpstr>
      <vt:lpstr>Puffer</vt:lpstr>
      <vt:lpstr>Wissen erwerben</vt:lpstr>
      <vt:lpstr>Abrundung</vt:lpstr>
      <vt:lpstr>Religion</vt:lpstr>
      <vt:lpstr>Warm Up</vt:lpstr>
      <vt:lpstr>Politikethik II</vt:lpstr>
      <vt:lpstr>Wissen erwerben</vt:lpstr>
      <vt:lpstr>Wissen erwerben</vt:lpstr>
      <vt:lpstr>Wissen erwerben</vt:lpstr>
      <vt:lpstr>Wissen erwerben</vt:lpstr>
      <vt:lpstr>Wissen erwerben</vt:lpstr>
      <vt:lpstr>Wissen erwerben</vt:lpstr>
      <vt:lpstr>Wissen erwerben</vt:lpstr>
      <vt:lpstr>Wissen erwerben</vt:lpstr>
      <vt:lpstr>Puffer</vt:lpstr>
      <vt:lpstr>Wissen erwerben</vt:lpstr>
      <vt:lpstr>Abrundung</vt:lpstr>
      <vt:lpstr>Religion</vt:lpstr>
      <vt:lpstr>Warm Up</vt:lpstr>
      <vt:lpstr>Rechtsethik I</vt:lpstr>
      <vt:lpstr>Wissen erwerben</vt:lpstr>
      <vt:lpstr>Wissen erwerben</vt:lpstr>
      <vt:lpstr>Wissen erwerben</vt:lpstr>
      <vt:lpstr>Wissen erwerben</vt:lpstr>
      <vt:lpstr>Wissen erwerben</vt:lpstr>
      <vt:lpstr>Wissen erwerben</vt:lpstr>
      <vt:lpstr>Wissen erwerben</vt:lpstr>
      <vt:lpstr>Wissen erwerben</vt:lpstr>
      <vt:lpstr>Puffer</vt:lpstr>
      <vt:lpstr>Wissen erwerben</vt:lpstr>
      <vt:lpstr>Abrundung</vt:lpstr>
      <vt:lpstr>Religion</vt:lpstr>
      <vt:lpstr>Warm Up</vt:lpstr>
      <vt:lpstr>Rechtsethik II</vt:lpstr>
      <vt:lpstr>Wissen erwerben</vt:lpstr>
      <vt:lpstr>Wissen erwerben</vt:lpstr>
      <vt:lpstr>Wissen erwerben</vt:lpstr>
      <vt:lpstr>Wissen erwerben</vt:lpstr>
      <vt:lpstr>Wissen erwerben</vt:lpstr>
      <vt:lpstr>Abrundung</vt:lpstr>
      <vt:lpstr>Religion</vt:lpstr>
      <vt:lpstr>Warm Up</vt:lpstr>
      <vt:lpstr>Kulturethik I</vt:lpstr>
      <vt:lpstr>Wissen erwerben</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Kulturethik II</vt:lpstr>
      <vt:lpstr>Wissen erwerben</vt:lpstr>
      <vt:lpstr>Wissen erwerben</vt:lpstr>
      <vt:lpstr>Wissen erwerben</vt:lpstr>
      <vt:lpstr>Wissen erwerben</vt:lpstr>
      <vt:lpstr>Wissen erwerben</vt:lpstr>
      <vt:lpstr>Wissen erwerben</vt:lpstr>
      <vt:lpstr>Wissen erwerben</vt:lpstr>
      <vt:lpstr>Wissen erwerben</vt:lpstr>
      <vt:lpstr>Puffer</vt:lpstr>
      <vt:lpstr>Abrundung</vt:lpstr>
      <vt:lpstr>Religion</vt:lpstr>
      <vt:lpstr>Warm Up</vt:lpstr>
      <vt:lpstr>Umweltethik I</vt:lpstr>
      <vt:lpstr>Wissen erwerben</vt:lpstr>
      <vt:lpstr>Wissen erwerben</vt:lpstr>
      <vt:lpstr>Wissen erwerben</vt:lpstr>
      <vt:lpstr>Wissen erwerben</vt:lpstr>
      <vt:lpstr>Wissen erwerben</vt:lpstr>
      <vt:lpstr>Wissen erwerben</vt:lpstr>
      <vt:lpstr>Puffer</vt:lpstr>
      <vt:lpstr>PUFFER</vt:lpstr>
      <vt:lpstr>Abrundung</vt:lpstr>
      <vt:lpstr>Religion</vt:lpstr>
      <vt:lpstr>Warm Up</vt:lpstr>
      <vt:lpstr>Umweltethik II</vt:lpstr>
      <vt:lpstr>Wissen erwerben</vt:lpstr>
      <vt:lpstr>Wissen erwerben</vt:lpstr>
      <vt:lpstr>Wissen erwerben</vt:lpstr>
      <vt:lpstr>Wissen erwerben</vt:lpstr>
      <vt:lpstr>Wissen erwerben</vt:lpstr>
      <vt:lpstr>Wissen erwerben</vt:lpstr>
      <vt:lpstr>Puffer</vt:lpstr>
      <vt:lpstr>PUFFER</vt:lpstr>
      <vt:lpstr>Abrundung</vt:lpstr>
      <vt:lpstr>Religion</vt:lpstr>
      <vt:lpstr>Warm Up</vt:lpstr>
      <vt:lpstr>Arbeits- und Wirtschaftsethik I</vt:lpstr>
      <vt:lpstr>Wissen erwerben</vt:lpstr>
      <vt:lpstr>Wissen erwerben</vt:lpstr>
      <vt:lpstr>Wissen erwerben</vt:lpstr>
      <vt:lpstr>Wissen erwerben</vt:lpstr>
      <vt:lpstr>Wissen erwerben</vt:lpstr>
      <vt:lpstr>Wissen erwerben</vt:lpstr>
      <vt:lpstr>Wissen erwerben</vt:lpstr>
      <vt:lpstr>Wissen erwerben</vt:lpstr>
      <vt:lpstr>Abrundung</vt:lpstr>
      <vt:lpstr>Religion</vt:lpstr>
      <vt:lpstr>Warm Up</vt:lpstr>
      <vt:lpstr>Arbeits- und Wirtschaftsethik II</vt:lpstr>
      <vt:lpstr>Wissen erwerben</vt:lpstr>
      <vt:lpstr>Wissen erwerben</vt:lpstr>
      <vt:lpstr>Wissen erwerben</vt:lpstr>
      <vt:lpstr>Wissen erwerben</vt:lpstr>
      <vt:lpstr>Wissen erwerben</vt:lpstr>
      <vt:lpstr>Wissen erwerben</vt:lpstr>
      <vt:lpstr>Abrundung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Hoefflin, Joel</dc:creator>
  <cp:lastModifiedBy>Hoefflin, Joel</cp:lastModifiedBy>
  <cp:revision>61</cp:revision>
  <dcterms:created xsi:type="dcterms:W3CDTF">2024-12-09T10:46:55Z</dcterms:created>
  <dcterms:modified xsi:type="dcterms:W3CDTF">2025-02-10T14:45:59Z</dcterms:modified>
</cp:coreProperties>
</file>